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3" r:id="rId1"/>
    <p:sldMasterId id="2147483794" r:id="rId2"/>
    <p:sldMasterId id="2147483801" r:id="rId3"/>
    <p:sldMasterId id="2147483802" r:id="rId4"/>
    <p:sldMasterId id="2147483803" r:id="rId5"/>
    <p:sldMasterId id="2147483804" r:id="rId6"/>
  </p:sldMasterIdLst>
  <p:notesMasterIdLst>
    <p:notesMasterId r:id="rId11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x="9144000" cy="5143500" type="screen16x9"/>
  <p:notesSz cx="6858000" cy="9144000"/>
  <p:embeddedFontLst>
    <p:embeddedFont>
      <p:font typeface="Tinos" panose="020B0604020202020204" charset="0"/>
      <p:regular r:id="rId113"/>
      <p:bold r:id="rId114"/>
      <p:italic r:id="rId115"/>
      <p:boldItalic r:id="rId116"/>
    </p:embeddedFont>
    <p:embeddedFont>
      <p:font typeface="Open Sans" panose="020B0604020202020204" charset="0"/>
      <p:regular r:id="rId117"/>
      <p:bold r:id="rId118"/>
      <p:italic r:id="rId119"/>
      <p:boldItalic r:id="rId120"/>
    </p:embeddedFont>
    <p:embeddedFont>
      <p:font typeface="PT Sans Narrow" panose="020B0604020202020204" charset="0"/>
      <p:regular r:id="rId121"/>
      <p:bold r:id="rId122"/>
    </p:embeddedFont>
    <p:embeddedFont>
      <p:font typeface="Montserrat" panose="020B0604020202020204" charset="0"/>
      <p:regular r:id="rId123"/>
      <p:bold r:id="rId124"/>
      <p:italic r:id="rId125"/>
      <p:boldItalic r:id="rId126"/>
    </p:embeddedFon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ambria" panose="02040503050406030204" pitchFamily="18" charset="0"/>
      <p:regular r:id="rId131"/>
      <p:bold r:id="rId132"/>
      <p:italic r:id="rId133"/>
      <p:boldItalic r:id="rId134"/>
    </p:embeddedFont>
    <p:embeddedFont>
      <p:font typeface="Karla" panose="020B0604020202020204" charset="0"/>
      <p:regular r:id="rId135"/>
      <p:bold r:id="rId136"/>
      <p:italic r:id="rId137"/>
      <p:boldItalic r:id="rId138"/>
    </p:embeddedFont>
    <p:embeddedFont>
      <p:font typeface="Old Standard TT" panose="020B0604020202020204" charset="0"/>
      <p:regular r:id="rId139"/>
      <p:bold r:id="rId140"/>
      <p:italic r:id="rId141"/>
    </p:embeddedFont>
    <p:embeddedFont>
      <p:font typeface="Roboto" panose="020B0604020202020204" charset="0"/>
      <p:regular r:id="rId142"/>
      <p:bold r:id="rId143"/>
      <p:italic r:id="rId144"/>
      <p:boldItalic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6CAA5C-96A5-4F47-9073-41C3652DD7A2}">
  <a:tblStyle styleId="{846CAA5C-96A5-4F47-9073-41C3652DD7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3BF670-2BBB-429F-B74C-7C92B341FD7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44AA98-92F6-4EAE-9F17-427964E7B89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5E710C-6873-403E-A346-14004F2589B0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4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font" Target="fonts/font5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1.fntdata"/><Relationship Id="rId138" Type="http://schemas.openxmlformats.org/officeDocument/2006/relationships/font" Target="fonts/font26.fntdata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11.fntdata"/><Relationship Id="rId128" Type="http://schemas.openxmlformats.org/officeDocument/2006/relationships/font" Target="fonts/font16.fntdata"/><Relationship Id="rId144" Type="http://schemas.openxmlformats.org/officeDocument/2006/relationships/font" Target="fonts/font32.fntdata"/><Relationship Id="rId149" Type="http://schemas.openxmlformats.org/officeDocument/2006/relationships/font" Target="fonts/font37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34" Type="http://schemas.openxmlformats.org/officeDocument/2006/relationships/font" Target="fonts/font22.fntdata"/><Relationship Id="rId139" Type="http://schemas.openxmlformats.org/officeDocument/2006/relationships/font" Target="fonts/font27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presProps" Target="presProp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font" Target="fonts/font4.fntdata"/><Relationship Id="rId124" Type="http://schemas.openxmlformats.org/officeDocument/2006/relationships/font" Target="fonts/font12.fntdata"/><Relationship Id="rId129" Type="http://schemas.openxmlformats.org/officeDocument/2006/relationships/font" Target="fonts/font17.fntdata"/><Relationship Id="rId137" Type="http://schemas.openxmlformats.org/officeDocument/2006/relationships/font" Target="fonts/font2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font" Target="fonts/font20.fntdata"/><Relationship Id="rId140" Type="http://schemas.openxmlformats.org/officeDocument/2006/relationships/font" Target="fonts/font28.fntdata"/><Relationship Id="rId145" Type="http://schemas.openxmlformats.org/officeDocument/2006/relationships/font" Target="fonts/font33.fntdata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127" Type="http://schemas.openxmlformats.org/officeDocument/2006/relationships/font" Target="fonts/font1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10.fntdata"/><Relationship Id="rId130" Type="http://schemas.openxmlformats.org/officeDocument/2006/relationships/font" Target="fonts/font18.fntdata"/><Relationship Id="rId135" Type="http://schemas.openxmlformats.org/officeDocument/2006/relationships/font" Target="fonts/font23.fntdata"/><Relationship Id="rId143" Type="http://schemas.openxmlformats.org/officeDocument/2006/relationships/font" Target="fonts/font31.fntdata"/><Relationship Id="rId148" Type="http://schemas.openxmlformats.org/officeDocument/2006/relationships/font" Target="fonts/font36.fntdata"/><Relationship Id="rId15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141" Type="http://schemas.openxmlformats.org/officeDocument/2006/relationships/font" Target="fonts/font29.fntdata"/><Relationship Id="rId146" Type="http://schemas.openxmlformats.org/officeDocument/2006/relationships/font" Target="fonts/font34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font" Target="fonts/font3.fntdata"/><Relationship Id="rId131" Type="http://schemas.openxmlformats.org/officeDocument/2006/relationships/font" Target="fonts/font19.fntdata"/><Relationship Id="rId136" Type="http://schemas.openxmlformats.org/officeDocument/2006/relationships/font" Target="fonts/font24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font" Target="fonts/font14.fntdata"/><Relationship Id="rId147" Type="http://schemas.openxmlformats.org/officeDocument/2006/relationships/font" Target="fonts/font3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9.fntdata"/><Relationship Id="rId142" Type="http://schemas.openxmlformats.org/officeDocument/2006/relationships/font" Target="fonts/font3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Shape 1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Shape 1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Shape 15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Shape 1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Cheating because of 2 reasons: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does not solve cold start problem because features are extracted from ratings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captures other users inclination rather being purely based on the item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Shape 1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only for spring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only for spring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Shape 10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Shape 1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Shape 1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new place you land up first thing you’ll need is a taxi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Shape 1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only for spring</a:t>
            </a:r>
            <a:br>
              <a:rPr lang="en"/>
            </a:br>
            <a:r>
              <a:rPr lang="en"/>
              <a:t>This may be a popular idea but we believe that the data set is large enough for us to explore interesting problems with a slightly different angle to them. 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Shape 1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Shape 1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Shape 1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Shape 1333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294" cy="411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Shape 1339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203200" marR="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aspect of social media content such as twitter is that it includes rich structured content and also useful information related to the person communicating.</a:t>
            </a:r>
            <a:endParaRPr sz="1200"/>
          </a:p>
        </p:txBody>
      </p:sp>
      <p:sp>
        <p:nvSpPr>
          <p:cNvPr id="1352" name="Shape 1352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Shape 13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Shape 13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Shape 1389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Shape 1396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Shape 14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Shape 14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only for spring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Shape 14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Shape 14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470647" y="685512"/>
            <a:ext cx="5916706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2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475" tIns="81475" rIns="81475" bIns="81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Shape 14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1" y="685795"/>
            <a:ext cx="4572221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Shape 1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Shape 1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recommender could also recommend books that we might not have come across otherwise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recommender will need a good amount of data.We were lucky enough to find the Amazon book reviews dataset which consists of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Shape 1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other attributes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Shape 1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do this, we create a book profile consisting of features extracted from its reviews as well as a user profile which is a combination of user rated book profiles.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user-book pair we generate a score based on similarity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better understand the trade offs between the different approaches we want to perform experiments such as: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Shape 1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Shape 1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Shape 1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The brute force approach of considering all pairs quickly breaks, since it scales quadratically.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do this, we create a book profile consisting of features extracted from its reviews as well as a user profile which is a combination of user rated book profiles.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user-book pair we generate a score based on similarity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better understand the trade offs between the different approaches we want to perform experiments such as: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Shape 1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Shape 1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86" name="Shape 586"/>
          <p:cNvSpPr txBox="1">
            <a:spLocks noGrp="1"/>
          </p:cNvSpPr>
          <p:nvPr>
            <p:ph type="subTitle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77800" marR="0" lvl="0" indent="-44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-82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Shape 594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subTitle" idx="1"/>
          </p:nvPr>
        </p:nvSpPr>
        <p:spPr>
          <a:xfrm>
            <a:off x="628559" y="273779"/>
            <a:ext cx="7886429" cy="460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77800" marR="0" lvl="0" indent="-44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-82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body" idx="2"/>
          </p:nvPr>
        </p:nvSpPr>
        <p:spPr>
          <a:xfrm>
            <a:off x="628559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body" idx="3"/>
          </p:nvPr>
        </p:nvSpPr>
        <p:spPr>
          <a:xfrm>
            <a:off x="4669650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Shape 607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Shape 608"/>
          <p:cNvSpPr txBox="1">
            <a:spLocks noGrp="1"/>
          </p:cNvSpPr>
          <p:nvPr>
            <p:ph type="body" idx="3"/>
          </p:nvPr>
        </p:nvSpPr>
        <p:spPr>
          <a:xfrm>
            <a:off x="4669650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Shape 613"/>
          <p:cNvSpPr txBox="1">
            <a:spLocks noGrp="1"/>
          </p:cNvSpPr>
          <p:nvPr>
            <p:ph type="body" idx="3"/>
          </p:nvPr>
        </p:nvSpPr>
        <p:spPr>
          <a:xfrm>
            <a:off x="628559" y="307367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Shape 617"/>
          <p:cNvSpPr txBox="1">
            <a:spLocks noGrp="1"/>
          </p:cNvSpPr>
          <p:nvPr>
            <p:ph type="body" idx="2"/>
          </p:nvPr>
        </p:nvSpPr>
        <p:spPr>
          <a:xfrm>
            <a:off x="628559" y="307367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Shape 621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Shape 622"/>
          <p:cNvSpPr txBox="1">
            <a:spLocks noGrp="1"/>
          </p:cNvSpPr>
          <p:nvPr>
            <p:ph type="body" idx="3"/>
          </p:nvPr>
        </p:nvSpPr>
        <p:spPr>
          <a:xfrm>
            <a:off x="4669650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Shape 623"/>
          <p:cNvSpPr txBox="1">
            <a:spLocks noGrp="1"/>
          </p:cNvSpPr>
          <p:nvPr>
            <p:ph type="body" idx="4"/>
          </p:nvPr>
        </p:nvSpPr>
        <p:spPr>
          <a:xfrm>
            <a:off x="628559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body" idx="2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8" name="Shape 6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6660" y="1369169"/>
            <a:ext cx="4089689" cy="326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6660" y="1369169"/>
            <a:ext cx="4089689" cy="326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39" name="Shape 639"/>
          <p:cNvSpPr txBox="1">
            <a:spLocks noGrp="1"/>
          </p:cNvSpPr>
          <p:nvPr>
            <p:ph type="subTitle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77800" marR="0" lvl="0" indent="-44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-82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Shape 646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subTitle" idx="1"/>
          </p:nvPr>
        </p:nvSpPr>
        <p:spPr>
          <a:xfrm>
            <a:off x="628559" y="273779"/>
            <a:ext cx="7886429" cy="460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77800" marR="0" lvl="0" indent="-44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-82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Shape 654"/>
          <p:cNvSpPr txBox="1">
            <a:spLocks noGrp="1"/>
          </p:cNvSpPr>
          <p:nvPr>
            <p:ph type="body" idx="2"/>
          </p:nvPr>
        </p:nvSpPr>
        <p:spPr>
          <a:xfrm>
            <a:off x="628559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Shape 655"/>
          <p:cNvSpPr txBox="1">
            <a:spLocks noGrp="1"/>
          </p:cNvSpPr>
          <p:nvPr>
            <p:ph type="body" idx="3"/>
          </p:nvPr>
        </p:nvSpPr>
        <p:spPr>
          <a:xfrm>
            <a:off x="4669650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Shape 660"/>
          <p:cNvSpPr txBox="1">
            <a:spLocks noGrp="1"/>
          </p:cNvSpPr>
          <p:nvPr>
            <p:ph type="body" idx="3"/>
          </p:nvPr>
        </p:nvSpPr>
        <p:spPr>
          <a:xfrm>
            <a:off x="4669650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Shape 664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3"/>
          </p:nvPr>
        </p:nvSpPr>
        <p:spPr>
          <a:xfrm>
            <a:off x="628559" y="307367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Shape 669"/>
          <p:cNvSpPr txBox="1">
            <a:spLocks noGrp="1"/>
          </p:cNvSpPr>
          <p:nvPr>
            <p:ph type="body" idx="2"/>
          </p:nvPr>
        </p:nvSpPr>
        <p:spPr>
          <a:xfrm>
            <a:off x="628559" y="3073679"/>
            <a:ext cx="7886429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body" idx="2"/>
          </p:nvPr>
        </p:nvSpPr>
        <p:spPr>
          <a:xfrm>
            <a:off x="4669650" y="136916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body" idx="3"/>
          </p:nvPr>
        </p:nvSpPr>
        <p:spPr>
          <a:xfrm>
            <a:off x="4669650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Shape 675"/>
          <p:cNvSpPr txBox="1">
            <a:spLocks noGrp="1"/>
          </p:cNvSpPr>
          <p:nvPr>
            <p:ph type="body" idx="4"/>
          </p:nvPr>
        </p:nvSpPr>
        <p:spPr>
          <a:xfrm>
            <a:off x="628559" y="3073679"/>
            <a:ext cx="3848310" cy="155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Shape 679"/>
          <p:cNvSpPr txBox="1">
            <a:spLocks noGrp="1"/>
          </p:cNvSpPr>
          <p:nvPr>
            <p:ph type="body" idx="2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6660" y="1369169"/>
            <a:ext cx="4089689" cy="326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6660" y="1369169"/>
            <a:ext cx="4089689" cy="326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7" name="Shape 687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8" name="Shape 688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91" name="Shape 691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2" name="Shape 69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96" name="Shape 696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01" name="Shape 701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05" name="Shape 705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6" name="Shape 70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10" name="Shape 7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15" name="Shape 715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21" name="Shape 72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5" name="Shape 725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28" name="Shape 72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9" name="Shape 72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32" name="Shape 73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36" name="Shape 73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3" name="Shape 743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Shape 74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5" name="Shape 745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46" name="Shape 74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7" name="Shape 747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48" name="Shape 748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49" name="Shape 749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0" name="Shape 750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51" name="Shape 75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752" name="Shape 75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3" name="Shape 7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Shape 75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7" name="Shape 7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2" name="Shape 7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6" name="Shape 766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7" name="Shape 7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0" name="Shape 7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4" name="Shape 7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0" name="Shape 78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Shape 78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2" name="Shape 782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3" name="Shape 78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Shape 79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2" name="Shape 7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  <a:def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142909" y="841859"/>
            <a:ext cx="6857729" cy="179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80" name="Shape 580"/>
          <p:cNvSpPr txBox="1">
            <a:spLocks noGrp="1"/>
          </p:cNvSpPr>
          <p:nvPr>
            <p:ph type="dt" idx="10"/>
          </p:nvPr>
        </p:nvSpPr>
        <p:spPr>
          <a:xfrm>
            <a:off x="628559" y="4767389"/>
            <a:ext cx="20571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ftr" idx="11"/>
          </p:nvPr>
        </p:nvSpPr>
        <p:spPr>
          <a:xfrm>
            <a:off x="3028860" y="4767389"/>
            <a:ext cx="30858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6457859" y="4767389"/>
            <a:ext cx="20571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457109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628559" y="273779"/>
            <a:ext cx="7886429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28559" y="1369169"/>
            <a:ext cx="7886429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dt" idx="10"/>
          </p:nvPr>
        </p:nvSpPr>
        <p:spPr>
          <a:xfrm>
            <a:off x="628559" y="4767389"/>
            <a:ext cx="20571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Shape 634"/>
          <p:cNvSpPr txBox="1">
            <a:spLocks noGrp="1"/>
          </p:cNvSpPr>
          <p:nvPr>
            <p:ph type="ftr" idx="11"/>
          </p:nvPr>
        </p:nvSpPr>
        <p:spPr>
          <a:xfrm>
            <a:off x="3028860" y="4767389"/>
            <a:ext cx="30858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Shape 635"/>
          <p:cNvSpPr txBox="1">
            <a:spLocks noGrp="1"/>
          </p:cNvSpPr>
          <p:nvPr>
            <p:ph type="sldNum" idx="12"/>
          </p:nvPr>
        </p:nvSpPr>
        <p:spPr>
          <a:xfrm>
            <a:off x="6457859" y="4767389"/>
            <a:ext cx="2057129" cy="2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Font typeface="Calibri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1" name="Shape 7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origin-states.politico.com.s3-website-us-east-1.amazonaws.com/files/Embargoed%20Hardest%20Working%20Cities%20Study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nirudhbhatnagar.com/2013/05/08/using-map-reduce-to-find-the-twitter-trends/" TargetMode="External"/><Relationship Id="rId7" Type="http://schemas.openxmlformats.org/officeDocument/2006/relationships/hyperlink" Target="http://www.sananalytics.com/lab/twitter-sentiment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://tweenator.com/index.php?page_id=13" TargetMode="External"/><Relationship Id="rId5" Type="http://schemas.openxmlformats.org/officeDocument/2006/relationships/hyperlink" Target="http://help.sentiment140.com/for-students" TargetMode="External"/><Relationship Id="rId4" Type="http://schemas.openxmlformats.org/officeDocument/2006/relationships/hyperlink" Target="http://nlp.stanford.edu/sentiment/index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why-siri-yelp-google-maps-iphone-4s-96976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elp.com/dataset_challenge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.png"/><Relationship Id="rId11" Type="http://schemas.openxmlformats.org/officeDocument/2006/relationships/hyperlink" Target="http://brandonrose.org/clustering" TargetMode="External"/><Relationship Id="rId5" Type="http://schemas.openxmlformats.org/officeDocument/2006/relationships/image" Target="../media/image90.png"/><Relationship Id="rId10" Type="http://schemas.openxmlformats.org/officeDocument/2006/relationships/hyperlink" Target="http://combiboilersleeds.com/keywords/words-1.html" TargetMode="External"/><Relationship Id="rId4" Type="http://schemas.openxmlformats.org/officeDocument/2006/relationships/image" Target="../media/image89.png"/><Relationship Id="rId9" Type="http://schemas.openxmlformats.org/officeDocument/2006/relationships/hyperlink" Target="http://beforeitsnews.com/mediadrop/uploads/2013/38/b196ad96079ab9057d45137edcfe81561cc477ce.jpg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DATA ANALYSIS OF NYC CAB SERVICES</a:t>
            </a:r>
            <a:endParaRPr/>
          </a:p>
        </p:txBody>
      </p:sp>
      <p:sp>
        <p:nvSpPr>
          <p:cNvPr id="800" name="Shape 8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Abhinandan Dubey, Raju Khanal, Teja Madiraju</a:t>
            </a:r>
            <a:endParaRPr sz="30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sp>
        <p:nvSpPr>
          <p:cNvPr id="862" name="Shape 862"/>
          <p:cNvSpPr txBox="1"/>
          <p:nvPr/>
        </p:nvSpPr>
        <p:spPr>
          <a:xfrm>
            <a:off x="238300" y="85395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63" name="Shape 863" descr="ju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850" y="1262275"/>
            <a:ext cx="4445700" cy="3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 descr="de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" y="1262275"/>
            <a:ext cx="4191905" cy="32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624075" y="1662000"/>
            <a:ext cx="68919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Shape 156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Latent factor model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7" name="Shape 1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0678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body" idx="1"/>
          </p:nvPr>
        </p:nvSpPr>
        <p:spPr>
          <a:xfrm>
            <a:off x="624075" y="1662000"/>
            <a:ext cx="68919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approach to MF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Alternate fixing one matrix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Faster compared to SGD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Scalability through parallelization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Available in library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Matrix factorization - ALS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24075" y="1662000"/>
            <a:ext cx="68919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Split training:dev:test in 7:1:2 ratio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ALS Hyper parameters: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Rank: 5, 15, </a:t>
            </a:r>
            <a:r>
              <a:rPr lang="en" sz="1800" b="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800" b="1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Lambda: </a:t>
            </a:r>
            <a:r>
              <a:rPr lang="en" sz="1800" b="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0.1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1.0, 10.0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Iterations: </a:t>
            </a:r>
            <a:r>
              <a:rPr lang="en" sz="1800" b="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sz="1800" b="1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9" name="Shape 157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Latent model implementation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4" name="Shape 1584"/>
          <p:cNvGraphicFramePr/>
          <p:nvPr/>
        </p:nvGraphicFramePr>
        <p:xfrm>
          <a:off x="565100" y="1199456"/>
          <a:ext cx="6008250" cy="3796820"/>
        </p:xfrm>
        <a:graphic>
          <a:graphicData uri="http://schemas.openxmlformats.org/drawingml/2006/table">
            <a:tbl>
              <a:tblPr>
                <a:noFill/>
                <a:tableStyleId>{F144AA98-92F6-4EAE-9F17-427964E7B890}</a:tableStyleId>
              </a:tblPr>
              <a:tblGrid>
                <a:gridCol w="200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Approach</a:t>
                      </a:r>
                      <a:endParaRPr b="1" u="sng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b="1" u="sng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on Top-K</a:t>
                      </a:r>
                      <a:endParaRPr b="1" u="sng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 baseline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1.05696867646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1.048871098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Strong Baseline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0.823506157962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0.816363691418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Latent model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0.63816158407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0.64880636174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Normalized latent model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0.584179690705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0.576482777052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Content-based: review text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0.482570349722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0.482369729873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Content-based: description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0.686800949854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0.646781840788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85" name="Shape 1585"/>
          <p:cNvSpPr txBox="1"/>
          <p:nvPr/>
        </p:nvSpPr>
        <p:spPr>
          <a:xfrm>
            <a:off x="565100" y="3668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5212A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2400" b="1">
              <a:solidFill>
                <a:srgbClr val="25212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Discussion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92" name="Shape 1592"/>
          <p:cNvSpPr txBox="1"/>
          <p:nvPr/>
        </p:nvSpPr>
        <p:spPr>
          <a:xfrm>
            <a:off x="838350" y="1379200"/>
            <a:ext cx="622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More to rating than user and item biases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Normalization pronounces effect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Using review text is cheating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Potential for better features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98" name="Shape 1598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99" name="Shape 1599"/>
          <p:cNvSpPr txBox="1"/>
          <p:nvPr/>
        </p:nvSpPr>
        <p:spPr>
          <a:xfrm>
            <a:off x="838350" y="1379200"/>
            <a:ext cx="622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Successfully implemented several recommendation systems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Implemented them in a scalable manner using several big-data techniques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Empirically identified existence of unique user-item interaction elements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Discuss unsuitability of review text as content feature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sp>
        <p:nvSpPr>
          <p:cNvPr id="870" name="Shape 870"/>
          <p:cNvSpPr txBox="1"/>
          <p:nvPr/>
        </p:nvSpPr>
        <p:spPr>
          <a:xfrm>
            <a:off x="238300" y="85395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71" name="Shape 871" descr="m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51" y="1156750"/>
            <a:ext cx="4065498" cy="3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7094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METHODS</a:t>
            </a:r>
            <a:endParaRPr sz="2200"/>
          </a:p>
        </p:txBody>
      </p:sp>
      <p:sp>
        <p:nvSpPr>
          <p:cNvPr id="877" name="Shape 877"/>
          <p:cNvSpPr txBox="1"/>
          <p:nvPr/>
        </p:nvSpPr>
        <p:spPr>
          <a:xfrm>
            <a:off x="276850" y="853950"/>
            <a:ext cx="82821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chemeClr val="dk1"/>
                </a:solidFill>
              </a:rPr>
              <a:t>How much should you tip given a ride / location ?</a:t>
            </a:r>
            <a:endParaRPr sz="1800">
              <a:solidFill>
                <a:schemeClr val="dk1"/>
              </a:solidFill>
            </a:endParaRPr>
          </a:p>
          <a:p>
            <a:pPr marL="685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Performed user-user collaborative filtering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(Pickup, Drop)  = User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Overall Fare = Item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Tip for ride = Rating </a:t>
            </a:r>
            <a:endParaRPr sz="1800">
              <a:solidFill>
                <a:schemeClr val="dk1"/>
              </a:solidFill>
            </a:endParaRPr>
          </a:p>
          <a:p>
            <a:pPr marL="685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800">
              <a:solidFill>
                <a:schemeClr val="dk1"/>
              </a:solidFill>
            </a:endParaRPr>
          </a:p>
          <a:p>
            <a:pPr marL="685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78" name="Shape 878" descr="Screen Shot 2016-12-18 at 7.19.0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075" y="3437850"/>
            <a:ext cx="4412374" cy="9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title"/>
          </p:nvPr>
        </p:nvSpPr>
        <p:spPr>
          <a:xfrm>
            <a:off x="238300" y="186875"/>
            <a:ext cx="22383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sp>
        <p:nvSpPr>
          <p:cNvPr id="884" name="Shape 884"/>
          <p:cNvSpPr txBox="1"/>
          <p:nvPr/>
        </p:nvSpPr>
        <p:spPr>
          <a:xfrm>
            <a:off x="238300" y="930450"/>
            <a:ext cx="8320800" cy="3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chemeClr val="dk1"/>
                </a:solidFill>
              </a:rPr>
              <a:t>How much should you tip given a ride / location ? 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Average tip is ~ 20% of the fare amount.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Cab rides of longer durations result in higher tips.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Shorter distances result in lesser tip amounts.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chemeClr val="dk1"/>
                </a:solidFill>
              </a:rPr>
              <a:t>Some sample recommendations 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85" name="Shape 885" descr="restj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400" y="3256425"/>
            <a:ext cx="4757299" cy="16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title"/>
          </p:nvPr>
        </p:nvSpPr>
        <p:spPr>
          <a:xfrm>
            <a:off x="166750" y="176925"/>
            <a:ext cx="18075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METHODS</a:t>
            </a:r>
            <a:endParaRPr sz="2200"/>
          </a:p>
        </p:txBody>
      </p:sp>
      <p:sp>
        <p:nvSpPr>
          <p:cNvPr id="891" name="Shape 891"/>
          <p:cNvSpPr txBox="1"/>
          <p:nvPr/>
        </p:nvSpPr>
        <p:spPr>
          <a:xfrm>
            <a:off x="417050" y="1251125"/>
            <a:ext cx="76557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disputed payments indicate something about the neighborhood?</a:t>
            </a:r>
            <a:endParaRPr sz="1800"/>
          </a:p>
        </p:txBody>
      </p:sp>
      <p:pic>
        <p:nvPicPr>
          <p:cNvPr id="892" name="Shape 892" descr="Screen Shot 2016-12-18 at 6.35.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25" y="2098575"/>
            <a:ext cx="7493350" cy="15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title"/>
          </p:nvPr>
        </p:nvSpPr>
        <p:spPr>
          <a:xfrm>
            <a:off x="166750" y="176925"/>
            <a:ext cx="15909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pic>
        <p:nvPicPr>
          <p:cNvPr id="898" name="Shape 898" descr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25" y="1104900"/>
            <a:ext cx="37909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 descr="Pictur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000" y="1109650"/>
            <a:ext cx="35909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pic>
        <p:nvPicPr>
          <p:cNvPr id="905" name="Shape 905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50" y="1166827"/>
            <a:ext cx="4834500" cy="32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756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METHODS</a:t>
            </a:r>
            <a:endParaRPr sz="2200"/>
          </a:p>
        </p:txBody>
      </p:sp>
      <p:sp>
        <p:nvSpPr>
          <p:cNvPr id="911" name="Shape 911"/>
          <p:cNvSpPr txBox="1"/>
          <p:nvPr/>
        </p:nvSpPr>
        <p:spPr>
          <a:xfrm>
            <a:off x="218425" y="1092275"/>
            <a:ext cx="83208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chemeClr val="dk1"/>
                </a:solidFill>
              </a:rPr>
              <a:t>How does the tipping rate change according to location and/or peak times ?</a:t>
            </a:r>
            <a:endParaRPr/>
          </a:p>
        </p:txBody>
      </p:sp>
      <p:pic>
        <p:nvPicPr>
          <p:cNvPr id="912" name="Shape 912" descr="Screen Shot 2016-12-18 at 6.47.0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00" y="2376500"/>
            <a:ext cx="7374199" cy="13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sp>
        <p:nvSpPr>
          <p:cNvPr id="918" name="Shape 918"/>
          <p:cNvSpPr txBox="1"/>
          <p:nvPr/>
        </p:nvSpPr>
        <p:spPr>
          <a:xfrm>
            <a:off x="218425" y="1092275"/>
            <a:ext cx="83208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chemeClr val="dk1"/>
                </a:solidFill>
              </a:rPr>
              <a:t>How does the tipping rate change according to location and/or peak times ?</a:t>
            </a:r>
            <a:endParaRPr/>
          </a:p>
        </p:txBody>
      </p:sp>
      <p:pic>
        <p:nvPicPr>
          <p:cNvPr id="919" name="Shape 919" descr="Pictur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900" y="1899875"/>
            <a:ext cx="3432175" cy="29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33483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METHODS / RESULTS </a:t>
            </a:r>
            <a:endParaRPr sz="2200"/>
          </a:p>
        </p:txBody>
      </p:sp>
      <p:sp>
        <p:nvSpPr>
          <p:cNvPr id="925" name="Shape 925"/>
          <p:cNvSpPr txBox="1"/>
          <p:nvPr/>
        </p:nvSpPr>
        <p:spPr>
          <a:xfrm>
            <a:off x="238300" y="853950"/>
            <a:ext cx="83208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r>
              <a:rPr lang="en" sz="1800">
                <a:solidFill>
                  <a:schemeClr val="dk1"/>
                </a:solidFill>
              </a:rPr>
              <a:t>What are the Frequent Pick-up Drop-off points and how they relate to specific times of a year ? </a:t>
            </a:r>
            <a:endParaRPr sz="18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							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					 				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26" name="Shape 926"/>
          <p:cNvSpPr txBox="1"/>
          <p:nvPr/>
        </p:nvSpPr>
        <p:spPr>
          <a:xfrm>
            <a:off x="794350" y="3038475"/>
            <a:ext cx="2274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 ITEMSETS</a:t>
            </a:r>
            <a:endParaRPr/>
          </a:p>
        </p:txBody>
      </p:sp>
      <p:pic>
        <p:nvPicPr>
          <p:cNvPr id="927" name="Shape 927" descr="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125" y="1965950"/>
            <a:ext cx="5053976" cy="305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ctrTitle"/>
          </p:nvPr>
        </p:nvSpPr>
        <p:spPr>
          <a:xfrm>
            <a:off x="311700" y="1105950"/>
            <a:ext cx="8520600" cy="17283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ANALYSIS OF NYC CAB SERVICES</a:t>
            </a:r>
            <a:endParaRPr sz="4000"/>
          </a:p>
        </p:txBody>
      </p:sp>
      <p:sp>
        <p:nvSpPr>
          <p:cNvPr id="806" name="Shape 806"/>
          <p:cNvSpPr txBox="1"/>
          <p:nvPr/>
        </p:nvSpPr>
        <p:spPr>
          <a:xfrm>
            <a:off x="311850" y="3312150"/>
            <a:ext cx="8520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Abhinandan Dubey, Raju Khanal, Teja Madiraju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6443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METHODS </a:t>
            </a:r>
            <a:endParaRPr sz="2200"/>
          </a:p>
        </p:txBody>
      </p:sp>
      <p:sp>
        <p:nvSpPr>
          <p:cNvPr id="933" name="Shape 933"/>
          <p:cNvSpPr txBox="1"/>
          <p:nvPr/>
        </p:nvSpPr>
        <p:spPr>
          <a:xfrm>
            <a:off x="238300" y="85395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</a:rPr>
              <a:t>Do People Travel In Groups During Festive Seasons ?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Approach 1 : Averaging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Approach 2 : k-passenger </a:t>
            </a:r>
            <a:r>
              <a:rPr lang="en" sz="1800" i="1">
                <a:solidFill>
                  <a:schemeClr val="dk1"/>
                </a:solidFill>
              </a:rPr>
              <a:t>(</a:t>
            </a:r>
            <a:r>
              <a:rPr lang="en" sz="1800">
                <a:solidFill>
                  <a:schemeClr val="dk1"/>
                </a:solidFill>
              </a:rPr>
              <a:t>k &gt; 1</a:t>
            </a:r>
            <a:r>
              <a:rPr lang="en" sz="1800" i="1">
                <a:solidFill>
                  <a:schemeClr val="dk1"/>
                </a:solidFill>
              </a:rPr>
              <a:t>)</a:t>
            </a:r>
            <a:r>
              <a:rPr lang="en" sz="1800">
                <a:solidFill>
                  <a:schemeClr val="dk1"/>
                </a:solidFill>
              </a:rPr>
              <a:t> rides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 </a:t>
            </a:r>
            <a:endParaRPr sz="2200"/>
          </a:p>
        </p:txBody>
      </p:sp>
      <p:sp>
        <p:nvSpPr>
          <p:cNvPr id="939" name="Shape 939"/>
          <p:cNvSpPr txBox="1"/>
          <p:nvPr/>
        </p:nvSpPr>
        <p:spPr>
          <a:xfrm>
            <a:off x="238300" y="85395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</a:rPr>
              <a:t>Do People Travel In Groups During Festive Seasons ?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Festive Time - Christmas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9144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3000">
                <a:solidFill>
                  <a:schemeClr val="dk1"/>
                </a:solidFill>
              </a:rPr>
              <a:t>0.49%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3000">
                <a:solidFill>
                  <a:schemeClr val="dk1"/>
                </a:solidFill>
              </a:rPr>
              <a:t>3.88 % higher </a:t>
            </a:r>
            <a:r>
              <a:rPr lang="en" sz="1800">
                <a:solidFill>
                  <a:schemeClr val="dk1"/>
                </a:solidFill>
              </a:rPr>
              <a:t>during these holidays.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40" name="Shape 940" descr="nu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75" y="1489450"/>
            <a:ext cx="2213180" cy="165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6863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METHODS</a:t>
            </a:r>
            <a:endParaRPr sz="2200"/>
          </a:p>
        </p:txBody>
      </p:sp>
      <p:sp>
        <p:nvSpPr>
          <p:cNvPr id="946" name="Shape 946"/>
          <p:cNvSpPr txBox="1"/>
          <p:nvPr/>
        </p:nvSpPr>
        <p:spPr>
          <a:xfrm>
            <a:off x="238300" y="49650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r>
              <a:rPr lang="en" sz="1800"/>
              <a:t>How much do you end up paying more for the fare because of traffic, and does it have a specific pattern of increasing over the years? </a:t>
            </a:r>
            <a:endParaRPr sz="180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800"/>
          </a:p>
        </p:txBody>
      </p:sp>
      <p:pic>
        <p:nvPicPr>
          <p:cNvPr id="947" name="Shape 947" descr="Screen Shot 2016-12-18 at 7.22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5" y="4262550"/>
            <a:ext cx="1801607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 descr="Screen Shot 2016-12-18 at 7.23.30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025" y="4262550"/>
            <a:ext cx="1942222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 descr="Screen Shot 2016-12-18 at 7.24.05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500" y="4262549"/>
            <a:ext cx="2030740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 descr="Screen Shot 2016-12-18 at 7.25.15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950" y="4262553"/>
            <a:ext cx="2855075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 descr="Screen Shot 2016-12-18 at 7.26.28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288" y="2110050"/>
            <a:ext cx="3943426" cy="12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 descr="Screen Shot 2016-12-18 at 7.26.48 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3300" y="3443500"/>
            <a:ext cx="1570800" cy="37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5708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</a:t>
            </a:r>
            <a:endParaRPr sz="2200"/>
          </a:p>
        </p:txBody>
      </p:sp>
      <p:sp>
        <p:nvSpPr>
          <p:cNvPr id="958" name="Shape 958"/>
          <p:cNvSpPr txBox="1"/>
          <p:nvPr/>
        </p:nvSpPr>
        <p:spPr>
          <a:xfrm>
            <a:off x="238300" y="49650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r>
              <a:rPr lang="en" sz="1800"/>
              <a:t>How much do you end up paying more for the fare because of traffic, and does it have a specific pattern of increasing over the years? </a:t>
            </a:r>
            <a:endParaRPr sz="180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1800"/>
          </a:p>
        </p:txBody>
      </p:sp>
      <p:pic>
        <p:nvPicPr>
          <p:cNvPr id="959" name="Shape 959" descr="figure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0" y="2005750"/>
            <a:ext cx="5045300" cy="30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 descr="Screen Shot 2016-12-18 at 7.30.0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900" y="2669788"/>
            <a:ext cx="3367325" cy="16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Urban communities and their commuting patterns. 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Increasing average trip times 			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Tipping Patterns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  <p:pic>
        <p:nvPicPr>
          <p:cNvPr id="967" name="Shape 967" descr="Yellow-Cab-Uber-New-York-City-tax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573" y="2313575"/>
            <a:ext cx="4127425" cy="23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Some benefits include 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PASSENGERS: How much to tip for a ride? 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CAB DRIVERS: Locality selection with frequent itemsets.  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CITY TRANSPORT AUTHORITY:  Infrastructure planning, (Increasing Trend for fares due to traffic)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311700" y="3671275"/>
            <a:ext cx="8520600" cy="6669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311700" y="363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http://www.nyc.gov/html/tlc/html/about/trip_record_data.shtml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NYC Economic Brief - Office of the NYC Comptroller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 Bureau of Labor Statistics - NYC Cab Statistics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 Trackers</a:t>
            </a:r>
            <a:endParaRPr sz="4000"/>
          </a:p>
        </p:txBody>
      </p:sp>
      <p:sp>
        <p:nvSpPr>
          <p:cNvPr id="985" name="Shape 9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Tim Vercruysse, Conor Kelton, Parth Dandiwala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>
            <a:spLocks noGrp="1"/>
          </p:cNvSpPr>
          <p:nvPr>
            <p:ph type="title"/>
          </p:nvPr>
        </p:nvSpPr>
        <p:spPr>
          <a:xfrm>
            <a:off x="311700" y="26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311700" y="837600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</a:t>
            </a:r>
            <a:r>
              <a:rPr lang="en" i="1"/>
              <a:t>Year of Enormous Rage</a:t>
            </a:r>
            <a:r>
              <a:rPr lang="en"/>
              <a:t>’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Article published by Washington Post in February, 2016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14% rise in Hate Groups in 2015 (first increase since 2010)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FBI Reports rise in Anti-Muslim Hate Crimes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100% increase in both KKK chapters and									Black Separatist Movements in 2015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Southern Poverty Law Center (SPLC) reports: 							</a:t>
            </a:r>
            <a:r>
              <a:rPr lang="en" sz="1300"/>
              <a:t>“[These counts]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were likely an underestimate, as extremists							 increasingly turn to the Internet to congregate anonymously”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Critics Suggest the Opposite: 											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“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A broad definition of ‘hate’ leads the SPLC to cast too wide a net,						 unfairly ensnaring groups simply for having strong 								conservative views”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b="1" i="1">
                <a:solidFill>
                  <a:srgbClr val="333333"/>
                </a:solidFill>
                <a:highlight>
                  <a:srgbClr val="FFFFFF"/>
                </a:highlight>
              </a:rPr>
              <a:t>What is Hate Speech on the Web?</a:t>
            </a:r>
            <a:endParaRPr b="1" i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b="1" i="1">
                <a:solidFill>
                  <a:srgbClr val="333333"/>
                </a:solidFill>
                <a:highlight>
                  <a:srgbClr val="FFFFFF"/>
                </a:highlight>
              </a:rPr>
              <a:t>Is it truly increasing over time?</a:t>
            </a:r>
            <a:endParaRPr b="1" i="1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700" y="184150"/>
            <a:ext cx="2363300" cy="33669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3" name="Shape 9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150" y="3040375"/>
            <a:ext cx="3029851" cy="21031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Data Description</a:t>
            </a:r>
            <a:endParaRPr/>
          </a:p>
        </p:txBody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311700" y="2145450"/>
            <a:ext cx="8520600" cy="28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Approach to Exploring Hate Speech on the Web: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Obtain standard Hate Speech corpus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Obtain Website text to determine feature representation of a Hate Speech paragraph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a ‘Hate Speech Paragraph’ classifier based on weakly supervised Website text using Hate Speech corpus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a site as a ‘Hate Site’ from its classified ‘Hate Speech Paragraphs’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Sources Needed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Hate Speech corpus -&gt; </a:t>
            </a:r>
            <a:r>
              <a:rPr lang="en" i="1"/>
              <a:t>www.hatebase.org</a:t>
            </a:r>
            <a:endParaRPr i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 Text -&gt; </a:t>
            </a:r>
            <a:r>
              <a:rPr lang="en" i="1"/>
              <a:t>Common Crawl WET Base (Feb 2016 and Sep 2016), </a:t>
            </a:r>
            <a:r>
              <a:rPr lang="en" b="1" i="1"/>
              <a:t>~20TB</a:t>
            </a:r>
            <a:endParaRPr i="1"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i="1"/>
          </a:p>
        </p:txBody>
      </p:sp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8" y="1216088"/>
            <a:ext cx="26765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/>
          <p:nvPr/>
        </p:nvSpPr>
        <p:spPr>
          <a:xfrm>
            <a:off x="3572751" y="1132813"/>
            <a:ext cx="930300" cy="947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pic>
        <p:nvPicPr>
          <p:cNvPr id="1002" name="Shape 1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300" y="1120838"/>
            <a:ext cx="37528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 &amp; THE PROBLEM</a:t>
            </a:r>
            <a:endParaRPr/>
          </a:p>
        </p:txBody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234750" y="1293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GOAL</a:t>
            </a:r>
            <a:r>
              <a:rPr lang="en"/>
              <a:t>: Analysing commuting patterns in urban communities.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PURPOSE</a:t>
            </a:r>
            <a:r>
              <a:rPr lang="en"/>
              <a:t>: Extract useful insights from NYC cab system datasets.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KEY INDICATORS</a:t>
            </a:r>
            <a:r>
              <a:rPr lang="en"/>
              <a:t>: Some key factors that contribute to gaining these insights are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Affluence of neighborhoods.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Tipping patterns.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Distances and routes.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Spatio-temporal dependencies (Locations vs Times of the year)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Methodology:</a:t>
            </a:r>
            <a:endParaRPr/>
          </a:p>
        </p:txBody>
      </p:sp>
      <p:pic>
        <p:nvPicPr>
          <p:cNvPr id="1008" name="Shape 1008" descr="oldPip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41525"/>
            <a:ext cx="6583101" cy="4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Methodology:</a:t>
            </a:r>
            <a:endParaRPr/>
          </a:p>
        </p:txBody>
      </p:sp>
      <p:pic>
        <p:nvPicPr>
          <p:cNvPr id="1014" name="Shape 1014" descr="newMethodFlowChar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5" y="862025"/>
            <a:ext cx="6916229" cy="42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</a:t>
            </a:r>
            <a:endParaRPr/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project scoping, method selection and analysis was collaborative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Extraction - Conor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Classifier Training - Parth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Bulk Classification and Trend Analysis - Tim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Analysis &amp; Conclusion - All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title"/>
          </p:nvPr>
        </p:nvSpPr>
        <p:spPr>
          <a:xfrm>
            <a:off x="311700" y="324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Training Samples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Weak Labeling</a:t>
            </a:r>
            <a:endParaRPr/>
          </a:p>
        </p:txBody>
      </p:sp>
      <p:sp>
        <p:nvSpPr>
          <p:cNvPr id="1026" name="Shape 1026"/>
          <p:cNvSpPr txBox="1">
            <a:spLocks noGrp="1"/>
          </p:cNvSpPr>
          <p:nvPr>
            <p:ph type="body" idx="1"/>
          </p:nvPr>
        </p:nvSpPr>
        <p:spPr>
          <a:xfrm>
            <a:off x="311700" y="1218900"/>
            <a:ext cx="50019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Training samples selected from a subset of the September 2016 Common Crawl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Training samples weakly labeled based on presence of words from Hatebase.org corpus that contained a </a:t>
            </a:r>
            <a:r>
              <a:rPr lang="en" sz="1500" i="1"/>
              <a:t>hatefullness score</a:t>
            </a:r>
            <a:r>
              <a:rPr lang="en" sz="1500"/>
              <a:t> (309 total)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This rule based labeling and selection known as a </a:t>
            </a:r>
            <a:r>
              <a:rPr lang="en" sz="1500" i="1"/>
              <a:t>high precision classifier</a:t>
            </a:r>
            <a:endParaRPr sz="1500" b="1" i="1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2 sample sets extracted: </a:t>
            </a:r>
            <a:r>
              <a:rPr lang="en" sz="1500" b="1" i="1"/>
              <a:t>11k </a:t>
            </a:r>
            <a:r>
              <a:rPr lang="en" sz="1500" i="1"/>
              <a:t>and </a:t>
            </a:r>
            <a:r>
              <a:rPr lang="en" sz="1500" b="1" i="1"/>
              <a:t>550k, </a:t>
            </a:r>
            <a:r>
              <a:rPr lang="en" sz="1500"/>
              <a:t>overall only about </a:t>
            </a:r>
            <a:r>
              <a:rPr lang="en" sz="1500" i="1"/>
              <a:t>100 hate paragraphs per 25MB </a:t>
            </a:r>
            <a:r>
              <a:rPr lang="en" sz="1500"/>
              <a:t>of CC WET data so 1:10 hate to non-hate sample ratio. (&lt;5MB vs 150MB)</a:t>
            </a:r>
            <a:endParaRPr sz="15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</p:txBody>
      </p:sp>
      <p:pic>
        <p:nvPicPr>
          <p:cNvPr id="1027" name="Shape 1027" descr="newMethodFlowChar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50" y="620900"/>
            <a:ext cx="3615674" cy="24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/>
        </p:nvSpPr>
        <p:spPr>
          <a:xfrm>
            <a:off x="5465150" y="620900"/>
            <a:ext cx="747000" cy="2450700"/>
          </a:xfrm>
          <a:prstGeom prst="rect">
            <a:avLst/>
          </a:prstGeom>
          <a:noFill/>
          <a:ln w="152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Feature Extraction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Binary Bag of Words</a:t>
            </a:r>
            <a:endParaRPr/>
          </a:p>
        </p:txBody>
      </p:sp>
      <p:pic>
        <p:nvPicPr>
          <p:cNvPr id="1034" name="Shape 1034" descr="newMethodFlowChar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50" y="620900"/>
            <a:ext cx="3615674" cy="24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>
            <a:spLocks noGrp="1"/>
          </p:cNvSpPr>
          <p:nvPr>
            <p:ph type="body" idx="1"/>
          </p:nvPr>
        </p:nvSpPr>
        <p:spPr>
          <a:xfrm>
            <a:off x="270900" y="1534275"/>
            <a:ext cx="4722900" cy="3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Binary BoW used (MlLib CountVectorizer) 	  from top word/2gram/3gram frequencies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Features = Binary presence of learned word in paragraph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Extracted directly from weakly labeled data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3 Models used, 11k features for the 11k samples (</a:t>
            </a:r>
            <a:r>
              <a:rPr lang="en" sz="1500" i="1"/>
              <a:t>n = p) </a:t>
            </a:r>
            <a:r>
              <a:rPr lang="en" sz="1500"/>
              <a:t>and 55k and 550k features for the 550k samples (</a:t>
            </a:r>
            <a:r>
              <a:rPr lang="en" sz="1500" i="1"/>
              <a:t>n = .1p and n = p</a:t>
            </a:r>
            <a:r>
              <a:rPr lang="en" sz="1500"/>
              <a:t>)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36" name="Shape 1036"/>
          <p:cNvSpPr txBox="1"/>
          <p:nvPr/>
        </p:nvSpPr>
        <p:spPr>
          <a:xfrm>
            <a:off x="6194225" y="620900"/>
            <a:ext cx="970800" cy="2335200"/>
          </a:xfrm>
          <a:prstGeom prst="rect">
            <a:avLst/>
          </a:prstGeom>
          <a:noFill/>
          <a:ln w="152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7" name="Shape 10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150" y="3071700"/>
            <a:ext cx="1523375" cy="1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Training Classifier</a:t>
            </a:r>
            <a:endParaRPr/>
          </a:p>
        </p:txBody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trained 3 different classifiers:</a:t>
            </a:r>
            <a:endParaRPr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Naive Bayes Classifier</a:t>
            </a: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Logistic Regression Classifier</a:t>
            </a: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 Forest Classifier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each classifier following steps were taken:</a:t>
            </a:r>
            <a:endParaRPr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Get a train:test split of 9:1 ratio from the training data</a:t>
            </a: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Perform grid search on with 5-Fold cross validation to choose the best hyperparameters</a:t>
            </a: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Get the best classifier and evaluate on the test set</a:t>
            </a: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Classifiers trained on each </a:t>
            </a:r>
            <a:r>
              <a:rPr lang="en" i="1"/>
              <a:t>sample x feature </a:t>
            </a:r>
            <a:r>
              <a:rPr lang="en"/>
              <a:t>set to find 					</a:t>
            </a:r>
            <a:r>
              <a:rPr lang="en" i="1"/>
              <a:t>best </a:t>
            </a:r>
            <a:r>
              <a:rPr lang="en" b="1" i="1"/>
              <a:t>performance:size</a:t>
            </a:r>
            <a:r>
              <a:rPr lang="en"/>
              <a:t> </a:t>
            </a:r>
            <a:r>
              <a:rPr lang="en" i="1"/>
              <a:t>ratio</a:t>
            </a:r>
            <a:r>
              <a:rPr lang="en"/>
              <a:t>.</a:t>
            </a: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1044" name="Shape 1044" descr="newMethodFlowChar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625" y="310475"/>
            <a:ext cx="3615674" cy="24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 txBox="1"/>
          <p:nvPr/>
        </p:nvSpPr>
        <p:spPr>
          <a:xfrm>
            <a:off x="6954725" y="310475"/>
            <a:ext cx="1000800" cy="2336100"/>
          </a:xfrm>
          <a:prstGeom prst="rect">
            <a:avLst/>
          </a:prstGeom>
          <a:noFill/>
          <a:ln w="152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title"/>
          </p:nvPr>
        </p:nvSpPr>
        <p:spPr>
          <a:xfrm>
            <a:off x="311700" y="226300"/>
            <a:ext cx="464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Classifying Web &amp; Performing Analysis</a:t>
            </a:r>
            <a:endParaRPr/>
          </a:p>
        </p:txBody>
      </p:sp>
      <p:sp>
        <p:nvSpPr>
          <p:cNvPr id="1051" name="Shape 10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48200" cy="19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classifying the web and getting per domain data, the following steps were taken for each month: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Took 10% uniform random sample of WET files</a:t>
            </a:r>
            <a:endParaRPr sz="1500"/>
          </a:p>
          <a:p>
            <a: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For each paragraph in each domain:</a:t>
            </a:r>
            <a:endParaRPr sz="1500"/>
          </a:p>
          <a:p>
            <a: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Extract 1-, 2-, and 3-grams and thus features from learned feature model</a:t>
            </a:r>
            <a:endParaRPr sz="1500"/>
          </a:p>
          <a:p>
            <a: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Classify each paragraph using learned classifier</a:t>
            </a:r>
            <a:endParaRPr sz="1500"/>
          </a:p>
          <a:p>
            <a:pPr marL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52" name="Shape 1052"/>
          <p:cNvSpPr txBox="1"/>
          <p:nvPr/>
        </p:nvSpPr>
        <p:spPr>
          <a:xfrm>
            <a:off x="311700" y="3741050"/>
            <a:ext cx="84174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Calculate non-standardized score for each domain (# hate paragraphs / total paragraphs)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Perform standardization of scores to compare across months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Compute mean and standard deviation of the z-scores</a:t>
            </a:r>
            <a:endParaRPr/>
          </a:p>
        </p:txBody>
      </p:sp>
      <p:pic>
        <p:nvPicPr>
          <p:cNvPr id="1053" name="Shape 1053" descr="newMethodFlowChar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225" y="568975"/>
            <a:ext cx="3615674" cy="24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7895375" y="568975"/>
            <a:ext cx="966300" cy="2297100"/>
          </a:xfrm>
          <a:prstGeom prst="rect">
            <a:avLst/>
          </a:prstGeom>
          <a:noFill/>
          <a:ln w="152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title"/>
          </p:nvPr>
        </p:nvSpPr>
        <p:spPr>
          <a:xfrm>
            <a:off x="311700" y="325075"/>
            <a:ext cx="424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				Feature extraction model</a:t>
            </a:r>
            <a:endParaRPr/>
          </a:p>
        </p:txBody>
      </p:sp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311700" y="1399425"/>
            <a:ext cx="7690500" cy="18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performed empirical evaluation of  the BoW model and following was noted:</a:t>
            </a:r>
            <a:endParaRPr sz="1800"/>
          </a:p>
        </p:txBody>
      </p:sp>
      <p:sp>
        <p:nvSpPr>
          <p:cNvPr id="1061" name="Shape 1061"/>
          <p:cNvSpPr txBox="1"/>
          <p:nvPr/>
        </p:nvSpPr>
        <p:spPr>
          <a:xfrm>
            <a:off x="311700" y="2175900"/>
            <a:ext cx="7690500" cy="24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 addition new words/phrases were learned by the model</a:t>
            </a:r>
            <a:endParaRPr sz="1800">
              <a:solidFill>
                <a:schemeClr val="dk2"/>
              </a:solidFill>
            </a:endParaRPr>
          </a:p>
          <a:p>
            <a:pPr marL="4572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Ex. from top 100 freq words/n-grams: ‘</a:t>
            </a:r>
            <a:r>
              <a:rPr lang="en" sz="1800" b="1">
                <a:solidFill>
                  <a:schemeClr val="dk2"/>
                </a:solidFill>
              </a:rPr>
              <a:t>kill</a:t>
            </a:r>
            <a:r>
              <a:rPr lang="en" sz="1800">
                <a:solidFill>
                  <a:schemeClr val="dk2"/>
                </a:solidFill>
              </a:rPr>
              <a:t>’, ‘</a:t>
            </a:r>
            <a:r>
              <a:rPr lang="en" sz="1800" b="1">
                <a:solidFill>
                  <a:schemeClr val="dk2"/>
                </a:solidFill>
              </a:rPr>
              <a:t>united states</a:t>
            </a:r>
            <a:r>
              <a:rPr lang="en" sz="1800">
                <a:solidFill>
                  <a:schemeClr val="dk2"/>
                </a:solidFill>
              </a:rPr>
              <a:t>’,		‘</a:t>
            </a:r>
            <a:r>
              <a:rPr lang="en" sz="1800" b="1">
                <a:solidFill>
                  <a:schemeClr val="dk2"/>
                </a:solidFill>
              </a:rPr>
              <a:t>obama</a:t>
            </a:r>
            <a:r>
              <a:rPr lang="en" sz="1800">
                <a:solidFill>
                  <a:schemeClr val="dk2"/>
                </a:solidFill>
              </a:rPr>
              <a:t>’, etc)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Samples suggest success of initial rule based sample selection and labeling (i.e. model is potentially learning true hate speech)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Feature Extraction Method</a:t>
            </a:r>
            <a:endParaRPr/>
          </a:p>
        </p:txBody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Binary BoW?</a:t>
            </a:r>
            <a:endParaRPr/>
          </a:p>
          <a:p>
            <a:pPr marL="914400" lvl="0" indent="-32385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pretrained par2vec with hatebase vocabulary, only 6 of our ‘high precision hate words’ contained within Stanford GloVe (a par2vec on the Common Crawl)</a:t>
            </a:r>
            <a:endParaRPr sz="15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914400" lvl="0" indent="-32385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Smaller model for broadcasting, 5.2GB for Stanford GloVe par2vec on Common Crawl, 81.5KB Apache Parquet for our CountVectorizer BoW Model</a:t>
            </a:r>
            <a:endParaRPr sz="15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914400" lvl="0" indent="-32385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BoW performance shown to rival par2vec approaches for semantic analysis (see Related Work in paper for details)</a:t>
            </a:r>
            <a:endParaRPr sz="15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Classifier</a:t>
            </a:r>
            <a:endParaRPr/>
          </a:p>
        </p:txBody>
      </p:sp>
      <p:graphicFrame>
        <p:nvGraphicFramePr>
          <p:cNvPr id="1073" name="Shape 1073"/>
          <p:cNvGraphicFramePr/>
          <p:nvPr/>
        </p:nvGraphicFramePr>
        <p:xfrm>
          <a:off x="244613" y="1367238"/>
          <a:ext cx="4791375" cy="156960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51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8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Classifier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Hyperparameters (grid search)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Naive Bayes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Laplace smoothing constant: [0, 1, 2, 5, 10, 20]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Logistic regression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regParam: [10, 1, 0.1, 0.01, 0.001, 0.0001]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Random Forest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Number of trees: [5, 10, 20, 25]</a:t>
                      </a:r>
                      <a:endParaRPr sz="110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Depth of trees: [2, 5, 10, 20] 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4" name="Shape 1074"/>
          <p:cNvGraphicFramePr/>
          <p:nvPr/>
        </p:nvGraphicFramePr>
        <p:xfrm>
          <a:off x="4751900" y="3281875"/>
          <a:ext cx="4029900" cy="1636280"/>
        </p:xfrm>
        <a:graphic>
          <a:graphicData uri="http://schemas.openxmlformats.org/drawingml/2006/table">
            <a:tbl>
              <a:tblPr>
                <a:noFill/>
                <a:tableStyleId>{846CAA5C-96A5-4F47-9073-41C3652DD7A2}</a:tableStyleId>
              </a:tblPr>
              <a:tblGrid>
                <a:gridCol w="152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6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Classifier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11K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55K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550K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4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Naive Bayes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Logistic Regression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0.945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Random Forest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0.963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5" name="Shape 1075"/>
          <p:cNvSpPr txBox="1"/>
          <p:nvPr/>
        </p:nvSpPr>
        <p:spPr>
          <a:xfrm>
            <a:off x="815400" y="1001125"/>
            <a:ext cx="4004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used in grid search</a:t>
            </a:r>
            <a:endParaRPr/>
          </a:p>
        </p:txBody>
      </p:sp>
      <p:sp>
        <p:nvSpPr>
          <p:cNvPr id="1076" name="Shape 1076"/>
          <p:cNvSpPr txBox="1"/>
          <p:nvPr/>
        </p:nvSpPr>
        <p:spPr>
          <a:xfrm>
            <a:off x="4991600" y="2876300"/>
            <a:ext cx="3868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evaluation results (on test set)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YOU CARE?</a:t>
            </a:r>
            <a:endParaRPr/>
          </a:p>
        </p:txBody>
      </p:sp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ideas involve large groups of people.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solutions obtained can be mapped to other large cities.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Training Classifier</a:t>
            </a:r>
            <a:endParaRPr/>
          </a:p>
        </p:txBody>
      </p:sp>
      <p:sp>
        <p:nvSpPr>
          <p:cNvPr id="1082" name="Shape 10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Dataframe Vs  RDD</a:t>
            </a:r>
            <a:endParaRPr sz="1600"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Dataframe: Designed for immutable data and better parallel performance</a:t>
            </a:r>
            <a:endParaRPr/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RDD: Good for low level transformations</a:t>
            </a:r>
            <a:endParaRPr sz="1600"/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pyspark.ml  Vs  pyspark.mllib</a:t>
            </a:r>
            <a:endParaRPr sz="1600"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pyspark.ml: Provides Dataframe Api</a:t>
            </a:r>
            <a:endParaRPr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pyspark.ml: Works well with pyspark.tuning and thus grird search, cross validation and evaluation becomes easier</a:t>
            </a:r>
            <a:endParaRPr/>
          </a:p>
          <a:p>
            <a:pPr marL="914400" lvl="1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Pyspark.ml: Provides a wider range of algorithms but most of them are RDD based</a:t>
            </a:r>
            <a:endParaRPr sz="1600"/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Why Naive Bayes?</a:t>
            </a:r>
            <a:endParaRPr sz="1600"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Size: Smaller size and smaller memory consumption (NB: ~30K, LR: ~90K and RF: ~250K) </a:t>
            </a:r>
            <a:endParaRPr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Computational Cost: Training cost is lowest for NB</a:t>
            </a:r>
            <a:endParaRPr/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Performance: The improvement in performance of RF compared to NB is insignificant.	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Hate across domains</a:t>
            </a:r>
            <a:endParaRPr/>
          </a:p>
        </p:txBody>
      </p:sp>
      <p:sp>
        <p:nvSpPr>
          <p:cNvPr id="1088" name="Shape 1088"/>
          <p:cNvSpPr txBox="1">
            <a:spLocks noGrp="1"/>
          </p:cNvSpPr>
          <p:nvPr>
            <p:ph type="body" idx="1"/>
          </p:nvPr>
        </p:nvSpPr>
        <p:spPr>
          <a:xfrm>
            <a:off x="768900" y="1228675"/>
            <a:ext cx="32640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 distribution (Log scale) for Feb. 2016    </a:t>
            </a:r>
            <a:endParaRPr sz="1300"/>
          </a:p>
        </p:txBody>
      </p:sp>
      <p:pic>
        <p:nvPicPr>
          <p:cNvPr id="1089" name="Shape 1089" descr="201609 h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375" y="1495425"/>
            <a:ext cx="3848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Shape 1090" descr="201602 hi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25" y="1527175"/>
            <a:ext cx="3873499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Shape 1091"/>
          <p:cNvSpPr txBox="1">
            <a:spLocks noGrp="1"/>
          </p:cNvSpPr>
          <p:nvPr>
            <p:ph type="body" idx="1"/>
          </p:nvPr>
        </p:nvSpPr>
        <p:spPr>
          <a:xfrm>
            <a:off x="5079325" y="1240450"/>
            <a:ext cx="33162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 distribution (Log scale) for Sep. 2016</a:t>
            </a:r>
            <a:endParaRPr sz="1300"/>
          </a:p>
        </p:txBody>
      </p:sp>
      <p:sp>
        <p:nvSpPr>
          <p:cNvPr id="1092" name="Shape 1092"/>
          <p:cNvSpPr txBox="1"/>
          <p:nvPr/>
        </p:nvSpPr>
        <p:spPr>
          <a:xfrm>
            <a:off x="616500" y="3640300"/>
            <a:ext cx="3607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z-score: -0.025168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of Hate Sites with z-score &gt;= 6: 1.25%</a:t>
            </a:r>
            <a:endParaRPr/>
          </a:p>
        </p:txBody>
      </p:sp>
      <p:sp>
        <p:nvSpPr>
          <p:cNvPr id="1093" name="Shape 1093"/>
          <p:cNvSpPr txBox="1"/>
          <p:nvPr/>
        </p:nvSpPr>
        <p:spPr>
          <a:xfrm>
            <a:off x="4993475" y="3670875"/>
            <a:ext cx="3607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z-score: </a:t>
            </a:r>
            <a:r>
              <a:rPr lang="en">
                <a:solidFill>
                  <a:schemeClr val="dk1"/>
                </a:solidFill>
              </a:rPr>
              <a:t>0.0202024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of Hate Sites with z-score &gt;= 6: 1.74%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- Bulk Classification Labeling</a:t>
            </a:r>
            <a:endParaRPr/>
          </a:p>
        </p:txBody>
      </p:sp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9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resulting hateful domains: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Mostly Pornographical sites and some suprious Dutch sites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Dutch-language sites?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Possibly due to language mismatches between hate words and web sites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Word used in one language may be hateful, but in another is normal/common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i="1"/>
              <a:t>Future Approach</a:t>
            </a:r>
            <a:r>
              <a:rPr lang="en" i="1"/>
              <a:t>: </a:t>
            </a:r>
            <a:r>
              <a:rPr lang="en"/>
              <a:t>Need to </a:t>
            </a:r>
            <a:r>
              <a:rPr lang="en" i="1"/>
              <a:t>manually annotate resulting Common Crawl samples selected with all potential Hatebase.org identifier words</a:t>
            </a:r>
            <a:endParaRPr i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 i="1"/>
              <a:t>Also</a:t>
            </a:r>
            <a:r>
              <a:rPr lang="en"/>
              <a:t>: Bootstrapping (running multiple classification into BoW learning iterations)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examples of least hateful domains (Assorted random innocuous websites)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Themoneyconverter.com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Cheesepie.com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healthguru.com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Implementation of Bulk Classification</a:t>
            </a:r>
            <a:endParaRPr/>
          </a:p>
        </p:txBody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Bulk Classification of the Common Crawl is a </a:t>
            </a:r>
            <a:r>
              <a:rPr lang="en" b="1"/>
              <a:t>major challenge</a:t>
            </a:r>
            <a:endParaRPr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Sampling 10% of 2 crawls required </a:t>
            </a:r>
            <a:r>
              <a:rPr lang="en" b="1"/>
              <a:t>30 hours </a:t>
            </a:r>
            <a:r>
              <a:rPr lang="en"/>
              <a:t>of processing with the following configuration: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Amazon EMR with 16 mx.4xlarge instances (16 CPU cores, 64GB RAM each) totaling </a:t>
            </a:r>
            <a:r>
              <a:rPr lang="en" b="1"/>
              <a:t>256 CPU cores and 1024GB RAM</a:t>
            </a:r>
            <a:r>
              <a:rPr lang="en"/>
              <a:t> in the cluster.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operation was </a:t>
            </a:r>
            <a:r>
              <a:rPr lang="en" b="1"/>
              <a:t>network and CPU intensive</a:t>
            </a:r>
            <a:r>
              <a:rPr lang="en"/>
              <a:t>: feature extraction, classifier computation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i="1"/>
              <a:t>Why no link analysis? -&gt; </a:t>
            </a:r>
            <a:r>
              <a:rPr lang="en"/>
              <a:t>Formatting of Crawl not consistent between WET and WAT!		 (full search required for formal classification + link analysis, can’t match up directly)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6" name="Shape 1106" descr="cluster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5" y="3429675"/>
            <a:ext cx="3262825" cy="17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 descr="stacked CP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525" y="3429675"/>
            <a:ext cx="3005751" cy="17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work</a:t>
            </a:r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Showed an increase in mean hate score from -0.025168 to 0.02020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Future Work: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bootstrapping process (more iterations)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selection of hate works for initial weak labeling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Language sensitivity (only use hate words of a specific language to weakly label text in that same language)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larger cluster for a longer time to achieve full analysis of crawls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Link Analysis to determine hate clustering and spread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and opinion mining from Twitter</a:t>
            </a:r>
            <a:endParaRPr/>
          </a:p>
        </p:txBody>
      </p:sp>
      <p:sp>
        <p:nvSpPr>
          <p:cNvPr id="1119" name="Shape 1119"/>
          <p:cNvSpPr txBox="1">
            <a:spLocks noGrp="1"/>
          </p:cNvSpPr>
          <p:nvPr>
            <p:ph type="subTitle" idx="1"/>
          </p:nvPr>
        </p:nvSpPr>
        <p:spPr>
          <a:xfrm>
            <a:off x="2136750" y="2586114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0ut1ier:  Meng-Chieh Yang Yi Tong  Jiayao Zhang 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Motivation</a:t>
            </a:r>
            <a:endParaRPr b="1"/>
          </a:p>
        </p:txBody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big picture only gives dominant idea.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cannot represent opinions around your area.</a:t>
            </a:r>
            <a:endParaRPr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Want to know local reactions about trendy issues.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/>
              <a:t>Why Twitter?</a:t>
            </a:r>
            <a:endParaRPr sz="2000"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- 500 million tweets/ day (big data)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- 300 million active users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Temporal property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Tweets contain sentimental sentences.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Easy access (Twitter API)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Shape 1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475" y="2255300"/>
            <a:ext cx="25273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</a:t>
            </a:r>
            <a:r>
              <a:rPr lang="en"/>
              <a:t>Description</a:t>
            </a:r>
            <a:endParaRPr b="1"/>
          </a:p>
        </p:txBody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311700" y="1199950"/>
            <a:ext cx="5684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from twitter API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Rate: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more than 1% of total tweets at the moment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Format: JSON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many fields: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message body, user profile, coordinates, retweet, etc.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Training Data: 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</a:t>
            </a:r>
            <a:r>
              <a:rPr lang="en">
                <a:solidFill>
                  <a:srgbClr val="695D46"/>
                </a:solidFill>
              </a:rPr>
              <a:t>sentiment140</a:t>
            </a:r>
            <a:endParaRPr>
              <a:solidFill>
                <a:srgbClr val="695D4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1.6 million tweets and sentiments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format: “sentiment”,”id”,”time”,”tweets”</a:t>
            </a:r>
            <a:endParaRPr/>
          </a:p>
        </p:txBody>
      </p:sp>
      <p:pic>
        <p:nvPicPr>
          <p:cNvPr id="1133" name="Shape 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86" y="201325"/>
            <a:ext cx="3147714" cy="46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>
            <a:spLocks noGrp="1"/>
          </p:cNvSpPr>
          <p:nvPr>
            <p:ph type="title"/>
          </p:nvPr>
        </p:nvSpPr>
        <p:spPr>
          <a:xfrm>
            <a:off x="311700" y="3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Methods</a:t>
            </a:r>
            <a:endParaRPr b="1"/>
          </a:p>
        </p:txBody>
      </p:sp>
      <p:sp>
        <p:nvSpPr>
          <p:cNvPr id="1139" name="Shape 1139"/>
          <p:cNvSpPr/>
          <p:nvPr/>
        </p:nvSpPr>
        <p:spPr>
          <a:xfrm>
            <a:off x="6773750" y="3298675"/>
            <a:ext cx="1976700" cy="572700"/>
          </a:xfrm>
          <a:prstGeom prst="chevron">
            <a:avLst>
              <a:gd name="adj" fmla="val 211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Visualization</a:t>
            </a:r>
            <a:endParaRPr sz="1800" b="1"/>
          </a:p>
        </p:txBody>
      </p:sp>
      <p:sp>
        <p:nvSpPr>
          <p:cNvPr id="1140" name="Shape 1140"/>
          <p:cNvSpPr/>
          <p:nvPr/>
        </p:nvSpPr>
        <p:spPr>
          <a:xfrm>
            <a:off x="3756475" y="3294650"/>
            <a:ext cx="2637900" cy="572700"/>
          </a:xfrm>
          <a:prstGeom prst="chevron">
            <a:avLst>
              <a:gd name="adj" fmla="val 211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Sentiment Analysis</a:t>
            </a:r>
            <a:endParaRPr sz="1800" b="1"/>
          </a:p>
        </p:txBody>
      </p:sp>
      <p:sp>
        <p:nvSpPr>
          <p:cNvPr id="1141" name="Shape 1141"/>
          <p:cNvSpPr/>
          <p:nvPr/>
        </p:nvSpPr>
        <p:spPr>
          <a:xfrm>
            <a:off x="5909450" y="1602375"/>
            <a:ext cx="2525700" cy="572700"/>
          </a:xfrm>
          <a:prstGeom prst="chevron">
            <a:avLst>
              <a:gd name="adj" fmla="val 211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Stream Clustering</a:t>
            </a:r>
            <a:endParaRPr sz="1800" b="1"/>
          </a:p>
        </p:txBody>
      </p:sp>
      <p:sp>
        <p:nvSpPr>
          <p:cNvPr id="1142" name="Shape 1142"/>
          <p:cNvSpPr/>
          <p:nvPr/>
        </p:nvSpPr>
        <p:spPr>
          <a:xfrm>
            <a:off x="948300" y="3283775"/>
            <a:ext cx="2428800" cy="572700"/>
          </a:xfrm>
          <a:prstGeom prst="chevron">
            <a:avLst>
              <a:gd name="adj" fmla="val 211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Find Local Trends</a:t>
            </a:r>
            <a:endParaRPr sz="1800" b="1"/>
          </a:p>
        </p:txBody>
      </p:sp>
      <p:sp>
        <p:nvSpPr>
          <p:cNvPr id="1143" name="Shape 1143"/>
          <p:cNvSpPr/>
          <p:nvPr/>
        </p:nvSpPr>
        <p:spPr>
          <a:xfrm>
            <a:off x="3138350" y="1602375"/>
            <a:ext cx="2378700" cy="572700"/>
          </a:xfrm>
          <a:prstGeom prst="chevron">
            <a:avLst>
              <a:gd name="adj" fmla="val 211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Data Scraping</a:t>
            </a:r>
            <a:endParaRPr sz="1800" b="1"/>
          </a:p>
        </p:txBody>
      </p:sp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75" y="1371500"/>
            <a:ext cx="1412976" cy="1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/>
          <p:nvPr/>
        </p:nvSpPr>
        <p:spPr>
          <a:xfrm>
            <a:off x="8435150" y="1602375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6" name="Shape 1146"/>
          <p:cNvSpPr/>
          <p:nvPr/>
        </p:nvSpPr>
        <p:spPr>
          <a:xfrm>
            <a:off x="2736050" y="1602375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7" name="Shape 1147"/>
          <p:cNvSpPr/>
          <p:nvPr/>
        </p:nvSpPr>
        <p:spPr>
          <a:xfrm>
            <a:off x="5507138" y="1602375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8" name="Shape 1148"/>
          <p:cNvSpPr/>
          <p:nvPr/>
        </p:nvSpPr>
        <p:spPr>
          <a:xfrm>
            <a:off x="546000" y="3283763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9" name="Shape 1149"/>
          <p:cNvSpPr txBox="1"/>
          <p:nvPr/>
        </p:nvSpPr>
        <p:spPr>
          <a:xfrm>
            <a:off x="603900" y="2476200"/>
            <a:ext cx="20637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Twitter stream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3377100" y="3283763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51" name="Shape 1151"/>
          <p:cNvSpPr/>
          <p:nvPr/>
        </p:nvSpPr>
        <p:spPr>
          <a:xfrm>
            <a:off x="6394375" y="3294638"/>
            <a:ext cx="402300" cy="572700"/>
          </a:xfrm>
          <a:prstGeom prst="chevron">
            <a:avLst>
              <a:gd name="adj" fmla="val 27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57" name="Shape 1157"/>
          <p:cNvSpPr/>
          <p:nvPr/>
        </p:nvSpPr>
        <p:spPr>
          <a:xfrm>
            <a:off x="7120113" y="445025"/>
            <a:ext cx="1544400" cy="919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Train Sentiment Analysis Model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662125" y="204950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Load Dataset as Data Frame</a:t>
            </a:r>
            <a:endParaRPr sz="1000">
              <a:solidFill>
                <a:srgbClr val="222222"/>
              </a:solidFill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2803450" y="204950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Replace all kind of spaces and URLs with " "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1275600" y="1527350"/>
            <a:ext cx="9561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Spark Session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3416925" y="1527350"/>
            <a:ext cx="9561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regexp_replace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4985350" y="2049500"/>
            <a:ext cx="20715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Tokenize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5468550" y="1527338"/>
            <a:ext cx="10620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Tokenizer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7012600" y="2049500"/>
            <a:ext cx="20715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Remove Stopwords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7433325" y="1527350"/>
            <a:ext cx="12312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StopWords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Remover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66" name="Shape 1166"/>
          <p:cNvSpPr/>
          <p:nvPr/>
        </p:nvSpPr>
        <p:spPr>
          <a:xfrm flipH="1">
            <a:off x="4471012" y="2987250"/>
            <a:ext cx="20715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Convert String Label to Index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67" name="Shape 1167"/>
          <p:cNvSpPr/>
          <p:nvPr/>
        </p:nvSpPr>
        <p:spPr>
          <a:xfrm>
            <a:off x="5060650" y="3741250"/>
            <a:ext cx="8922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String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Indexer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68" name="Shape 1168"/>
          <p:cNvSpPr/>
          <p:nvPr/>
        </p:nvSpPr>
        <p:spPr>
          <a:xfrm flipH="1">
            <a:off x="6542507" y="298725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Convert Tokens to Vectors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69" name="Shape 1169"/>
          <p:cNvSpPr/>
          <p:nvPr/>
        </p:nvSpPr>
        <p:spPr>
          <a:xfrm flipH="1">
            <a:off x="2186600" y="2987250"/>
            <a:ext cx="23397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Split Training Data to training set and test set by 7:3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2910325" y="3741250"/>
            <a:ext cx="8922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randomSplit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71" name="Shape 1171"/>
          <p:cNvSpPr/>
          <p:nvPr/>
        </p:nvSpPr>
        <p:spPr>
          <a:xfrm flipH="1">
            <a:off x="59897" y="298725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Train Random Forest Classifier Model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7057900" y="3741250"/>
            <a:ext cx="11511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Word2Vec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73" name="Shape 1173"/>
          <p:cNvSpPr/>
          <p:nvPr/>
        </p:nvSpPr>
        <p:spPr>
          <a:xfrm>
            <a:off x="409687" y="3741250"/>
            <a:ext cx="14823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RandomForest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Classifier</a:t>
            </a:r>
            <a:endParaRPr sz="1000">
              <a:solidFill>
                <a:srgbClr val="A1E8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YOU CARE?</a:t>
            </a:r>
            <a:endParaRPr/>
          </a:p>
        </p:txBody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311700" y="1157250"/>
            <a:ext cx="8520600" cy="3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ideas involve large groups of people.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solutions obtained can be mapped to other large cities.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91919"/>
                </a:solidFill>
                <a:highlight>
                  <a:srgbClr val="FFFFFF"/>
                </a:highlight>
              </a:rPr>
              <a:t> 241 million  |  6 hrs 18 min</a:t>
            </a:r>
            <a:r>
              <a:rPr lang="en" sz="9600">
                <a:solidFill>
                  <a:srgbClr val="191919"/>
                </a:solidFill>
                <a:highlight>
                  <a:srgbClr val="FFFFFF"/>
                </a:highlight>
              </a:rPr>
              <a:t> </a:t>
            </a:r>
            <a:endParaRPr sz="44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highlight>
                  <a:srgbClr val="FFFFFF"/>
                </a:highlight>
              </a:rPr>
              <a:t>Based on a ranking of states with the longest average commute-to-work times, the ACS showed that New York  residents spent the most time traveling to their jobs </a:t>
            </a:r>
            <a:br>
              <a:rPr lang="en" sz="1200">
                <a:solidFill>
                  <a:srgbClr val="191919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191919"/>
                </a:solidFill>
                <a:highlight>
                  <a:srgbClr val="FFFFFF"/>
                </a:highlight>
              </a:rPr>
              <a:t>The US Bureau of Labor Statistics estimates that nearly 241 million passengers use NYC cabs annually.</a:t>
            </a: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79" name="Shape 1179"/>
          <p:cNvSpPr/>
          <p:nvPr/>
        </p:nvSpPr>
        <p:spPr>
          <a:xfrm>
            <a:off x="7120113" y="445025"/>
            <a:ext cx="1544400" cy="919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Twitter Streaming And Processing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157375" y="2097713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Setup Twitter Streaming API</a:t>
            </a:r>
            <a:endParaRPr sz="1000">
              <a:solidFill>
                <a:srgbClr val="222222"/>
              </a:solidFill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2334625" y="2097713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Connect to streaming API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82" name="Shape 1182"/>
          <p:cNvSpPr/>
          <p:nvPr/>
        </p:nvSpPr>
        <p:spPr>
          <a:xfrm>
            <a:off x="708925" y="1560613"/>
            <a:ext cx="12312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apps.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twitter.com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2580475" y="1560613"/>
            <a:ext cx="18426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StreamingContext.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socketTextStream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4427650" y="2082763"/>
            <a:ext cx="25188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Load sentiment analysis model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5147650" y="1560763"/>
            <a:ext cx="12312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Pipeline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Model.load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6915125" y="2082775"/>
            <a:ext cx="20715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Cluster by location 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87" name="Shape 1187"/>
          <p:cNvSpPr/>
          <p:nvPr/>
        </p:nvSpPr>
        <p:spPr>
          <a:xfrm>
            <a:off x="7335275" y="1560625"/>
            <a:ext cx="1231200" cy="47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Streaming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KMeans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88" name="Shape 1188"/>
          <p:cNvSpPr/>
          <p:nvPr/>
        </p:nvSpPr>
        <p:spPr>
          <a:xfrm flipH="1">
            <a:off x="3972458" y="299410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Send to sentiment analysis model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4615400" y="3770250"/>
            <a:ext cx="10359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Model.</a:t>
            </a:r>
            <a:endParaRPr sz="1000">
              <a:solidFill>
                <a:srgbClr val="A1E8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transform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90" name="Shape 1190"/>
          <p:cNvSpPr/>
          <p:nvPr/>
        </p:nvSpPr>
        <p:spPr>
          <a:xfrm flipH="1">
            <a:off x="6142002" y="2994100"/>
            <a:ext cx="25188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Find Trend for Each Cluster (depend on cluster size)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91" name="Shape 1191"/>
          <p:cNvSpPr/>
          <p:nvPr/>
        </p:nvSpPr>
        <p:spPr>
          <a:xfrm flipH="1">
            <a:off x="1866740" y="2994100"/>
            <a:ext cx="2181900" cy="698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Visualization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6825850" y="3770250"/>
            <a:ext cx="11511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Count hashtag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1911900" y="3770250"/>
            <a:ext cx="1308000" cy="477900"/>
          </a:xfrm>
          <a:prstGeom prst="wedgeEllipseCallout">
            <a:avLst>
              <a:gd name="adj1" fmla="val 27079"/>
              <a:gd name="adj2" fmla="val -654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Python flask backend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806575" y="3567250"/>
            <a:ext cx="1035900" cy="477900"/>
          </a:xfrm>
          <a:prstGeom prst="wedgeEllipseCallout">
            <a:avLst>
              <a:gd name="adj1" fmla="val 68704"/>
              <a:gd name="adj2" fmla="val -6546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AJAX load data</a:t>
            </a:r>
            <a:endParaRPr sz="1000">
              <a:solidFill>
                <a:srgbClr val="A1E8D9"/>
              </a:solidFill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601775" y="2944325"/>
            <a:ext cx="1151100" cy="477900"/>
          </a:xfrm>
          <a:prstGeom prst="wedgeEllipseCallout">
            <a:avLst>
              <a:gd name="adj1" fmla="val 71731"/>
              <a:gd name="adj2" fmla="val 2754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1E8D9"/>
                </a:solidFill>
              </a:rPr>
              <a:t>Leaflet.js Interactive Map</a:t>
            </a:r>
            <a:endParaRPr sz="1000">
              <a:solidFill>
                <a:srgbClr val="A1E8D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/ Evaluation</a:t>
            </a:r>
            <a:endParaRPr/>
          </a:p>
        </p:txBody>
      </p:sp>
      <p:sp>
        <p:nvSpPr>
          <p:cNvPr id="1201" name="Shape 120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F-measure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02" name="Shape 1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25" y="1758102"/>
            <a:ext cx="4559650" cy="2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" y="3948369"/>
            <a:ext cx="3189919" cy="40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50" y="1758100"/>
            <a:ext cx="2880932" cy="5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40" y="2694825"/>
            <a:ext cx="2324007" cy="51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Shape 1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600" y="3261959"/>
            <a:ext cx="3531050" cy="54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5255350" y="1266325"/>
            <a:ext cx="2787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Sentiment Analysis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trend</a:t>
            </a:r>
            <a:br>
              <a:rPr lang="en"/>
            </a:br>
            <a:endParaRPr/>
          </a:p>
        </p:txBody>
      </p:sp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67600" cy="3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that shows a map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the trend keywords in real-time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content(tweets) on keyword click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sentiment with color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popular keywords: jobs, hiring, holiday, snow etc.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ads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4" name="Shape 1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75" y="2690100"/>
            <a:ext cx="3196876" cy="2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733" y="37175"/>
            <a:ext cx="3314074" cy="25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221" name="Shape 1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Comparison between models</a:t>
            </a:r>
            <a:endParaRPr/>
          </a:p>
        </p:txBody>
      </p:sp>
      <p:pic>
        <p:nvPicPr>
          <p:cNvPr id="1222" name="Shape 1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75" y="1616013"/>
            <a:ext cx="2776450" cy="1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Shape 1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75" y="3180150"/>
            <a:ext cx="2763444" cy="14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Shape 1224"/>
          <p:cNvSpPr txBox="1"/>
          <p:nvPr/>
        </p:nvSpPr>
        <p:spPr>
          <a:xfrm>
            <a:off x="4510000" y="1152475"/>
            <a:ext cx="3974100" cy="21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Difficulties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Training time of Random Forest Model takes 40 minutes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Memory limitation: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can’t set tree number too large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Long time for shuffling and failed in the long run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30" name="Shape 12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spark streaming to process real-time data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by location and extracted real-time trends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Predicted sentiment of tweets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Visualized result on a map for easier trend discovery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36" name="Shape 12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95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https://anirudhbhatnagar.com/2013/05/08/using-map-reduce-to-find-the-twitter-trends/</a:t>
            </a:r>
            <a:endParaRPr i="1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http://nlp.stanford.edu/sentiment/index.html</a:t>
            </a:r>
            <a:endParaRPr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http://help.sentiment140.com/for-students</a:t>
            </a:r>
            <a:endParaRPr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http://tweenator.com/index.php?page_id=13</a:t>
            </a:r>
            <a:endParaRPr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http://www.sananalytics.com/lab/twitter-sentiment/</a:t>
            </a:r>
            <a:endParaRPr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Recommendation System using Yelp Dataset</a:t>
            </a:r>
            <a:endParaRPr/>
          </a:p>
        </p:txBody>
      </p:sp>
      <p:sp>
        <p:nvSpPr>
          <p:cNvPr id="1242" name="Shape 124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 Raj						Nafisa Mandliwala</a:t>
            </a:r>
            <a:endParaRPr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Anirudh Perugu				Rahool Paliwal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36925" y="445025"/>
            <a:ext cx="87822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Yelp?</a:t>
            </a:r>
            <a:endParaRPr/>
          </a:p>
        </p:txBody>
      </p:sp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75" y="1674800"/>
            <a:ext cx="7219751" cy="3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Shape 124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Platform for customers to review and rate the services of several businesses.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title"/>
          </p:nvPr>
        </p:nvSpPr>
        <p:spPr>
          <a:xfrm>
            <a:off x="136925" y="445025"/>
            <a:ext cx="87822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Definition/Why should people care?</a:t>
            </a:r>
            <a:endParaRPr/>
          </a:p>
        </p:txBody>
      </p:sp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Amount of data has increased tremendously in the recent past.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Big Data techniques allow us to process large data and gain meaningful insights into it.</a:t>
            </a:r>
            <a:br>
              <a:rPr lang="en" sz="2000"/>
            </a:b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people looking for?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personalized user experience.</a:t>
            </a:r>
            <a:br>
              <a:rPr lang="en" sz="2000"/>
            </a:b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built a recommendation system and also explored the data.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r>
              <a:rPr lang="en" baseline="30000"/>
              <a:t>[2]</a:t>
            </a:r>
            <a:endParaRPr baseline="30000"/>
          </a:p>
        </p:txBody>
      </p:sp>
      <p:sp>
        <p:nvSpPr>
          <p:cNvPr id="1261" name="Shape 126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Restaurant review data for 84k businesses located all over the US by 687k users for over 4 years of data.</a:t>
            </a:r>
            <a:endParaRPr sz="20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Number of Features : 50</a:t>
            </a:r>
            <a:endParaRPr sz="15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Data Content : </a:t>
            </a:r>
            <a:endParaRPr sz="20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Review (~2.7M) → { 'business_id', 'user_id', 'stars', 'text', 'date', 'votes' … }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User (687K) → { 'user_id', 'name', 'review_count', 'average_stars',  'votes',  'friends' ... }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Business (86K) → { 'business_id',  'name', 'neighborhoods', 'full_address', 'city', 'state', 'latitude', 'longitude', 'stars' ... }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Checkin (60K) → { 'business_id', 'checkin_info' ... }</a:t>
            </a:r>
            <a:endParaRPr sz="17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311700" y="1319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19 Features : 2009 - 2016* across YellowCabs Service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Using Datasets from 2013 - 16* : 1.8 x 42 = 75.6 GB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  <p:pic>
        <p:nvPicPr>
          <p:cNvPr id="831" name="Shape 831" descr="nyc taxi 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00" y="2504050"/>
            <a:ext cx="3676149" cy="19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 descr="Word Clou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75" y="2350125"/>
            <a:ext cx="4053250" cy="2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 txBox="1"/>
          <p:nvPr/>
        </p:nvSpPr>
        <p:spPr>
          <a:xfrm>
            <a:off x="533575" y="4453700"/>
            <a:ext cx="3591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Dataset: Monthly trip data from TLC, NYC </a:t>
            </a:r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5511475" y="4453700"/>
            <a:ext cx="31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from the dataset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Methods</a:t>
            </a:r>
            <a:endParaRPr/>
          </a:p>
        </p:txBody>
      </p:sp>
      <p:sp>
        <p:nvSpPr>
          <p:cNvPr id="1267" name="Shape 1267"/>
          <p:cNvSpPr txBox="1">
            <a:spLocks noGrp="1"/>
          </p:cNvSpPr>
          <p:nvPr>
            <p:ph type="body" idx="1"/>
          </p:nvPr>
        </p:nvSpPr>
        <p:spPr>
          <a:xfrm>
            <a:off x="197825" y="1095400"/>
            <a:ext cx="8634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Data Exploration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Bi-gram Word Cloud on Reviews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Geographic Analysis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Popular categories based on multiple business sectors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Recommendation System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Collaborative filtering (Business-Business filtering using ALS)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Clustering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Cluster Businesses on basis of categories.</a:t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Methods</a:t>
            </a:r>
            <a:endParaRPr/>
          </a:p>
        </p:txBody>
      </p:sp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197825" y="1095400"/>
            <a:ext cx="8634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Data Exploration</a:t>
            </a:r>
            <a:endParaRPr sz="2000"/>
          </a:p>
        </p:txBody>
      </p:sp>
      <p:pic>
        <p:nvPicPr>
          <p:cNvPr id="1274" name="Shape 1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63" y="1675363"/>
            <a:ext cx="3209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Shape 1275"/>
          <p:cNvPicPr preferRelativeResize="0"/>
          <p:nvPr/>
        </p:nvPicPr>
        <p:blipFill rotWithShape="1">
          <a:blip r:embed="rId4">
            <a:alphaModFix/>
          </a:blip>
          <a:srcRect r="2315"/>
          <a:stretch/>
        </p:blipFill>
        <p:spPr>
          <a:xfrm>
            <a:off x="5934075" y="3261325"/>
            <a:ext cx="32099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Shape 1276"/>
          <p:cNvPicPr preferRelativeResize="0"/>
          <p:nvPr/>
        </p:nvPicPr>
        <p:blipFill rotWithShape="1">
          <a:blip r:embed="rId5">
            <a:alphaModFix/>
          </a:blip>
          <a:srcRect l="7640" r="-1856"/>
          <a:stretch/>
        </p:blipFill>
        <p:spPr>
          <a:xfrm>
            <a:off x="3006075" y="3242275"/>
            <a:ext cx="31318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Shape 1277"/>
          <p:cNvPicPr preferRelativeResize="0"/>
          <p:nvPr/>
        </p:nvPicPr>
        <p:blipFill rotWithShape="1">
          <a:blip r:embed="rId6">
            <a:alphaModFix/>
          </a:blip>
          <a:srcRect l="2701" r="4145"/>
          <a:stretch/>
        </p:blipFill>
        <p:spPr>
          <a:xfrm>
            <a:off x="0" y="3242275"/>
            <a:ext cx="30434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Shape 1278"/>
          <p:cNvPicPr preferRelativeResize="0"/>
          <p:nvPr/>
        </p:nvPicPr>
        <p:blipFill rotWithShape="1">
          <a:blip r:embed="rId7">
            <a:alphaModFix/>
          </a:blip>
          <a:srcRect l="4688" r="9"/>
          <a:stretch/>
        </p:blipFill>
        <p:spPr>
          <a:xfrm>
            <a:off x="6676" y="1537300"/>
            <a:ext cx="31318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Shape 1279"/>
          <p:cNvSpPr txBox="1"/>
          <p:nvPr/>
        </p:nvSpPr>
        <p:spPr>
          <a:xfrm>
            <a:off x="3367650" y="1670650"/>
            <a:ext cx="2408700" cy="1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Word Cloud on Reviews based on Ratings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Methods</a:t>
            </a:r>
            <a:endParaRPr/>
          </a:p>
        </p:txBody>
      </p:sp>
      <p:sp>
        <p:nvSpPr>
          <p:cNvPr id="1285" name="Shape 1285"/>
          <p:cNvSpPr txBox="1">
            <a:spLocks noGrp="1"/>
          </p:cNvSpPr>
          <p:nvPr>
            <p:ph type="body" idx="1"/>
          </p:nvPr>
        </p:nvSpPr>
        <p:spPr>
          <a:xfrm>
            <a:off x="197825" y="1095400"/>
            <a:ext cx="8634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Data Exploration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Geographic Analysis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Popular categories based on multiple business sectors</a:t>
            </a: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1286" name="Shape 1286" descr="Screen Shot 2016-12-16 at 10.52.31 PM.png"/>
          <p:cNvPicPr preferRelativeResize="0"/>
          <p:nvPr/>
        </p:nvPicPr>
        <p:blipFill rotWithShape="1">
          <a:blip r:embed="rId3">
            <a:alphaModFix/>
          </a:blip>
          <a:srcRect r="12701"/>
          <a:stretch/>
        </p:blipFill>
        <p:spPr>
          <a:xfrm>
            <a:off x="782225" y="2426750"/>
            <a:ext cx="30268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Shape 1287" descr="Screen Shot 2016-12-14 at 8.01.0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475" y="2513338"/>
            <a:ext cx="31908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Methods</a:t>
            </a:r>
            <a:endParaRPr/>
          </a:p>
        </p:txBody>
      </p:sp>
      <p:sp>
        <p:nvSpPr>
          <p:cNvPr id="1293" name="Shape 1293"/>
          <p:cNvSpPr txBox="1">
            <a:spLocks noGrp="1"/>
          </p:cNvSpPr>
          <p:nvPr>
            <p:ph type="body" idx="1"/>
          </p:nvPr>
        </p:nvSpPr>
        <p:spPr>
          <a:xfrm>
            <a:off x="197825" y="1095400"/>
            <a:ext cx="8634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" sz="2000" b="1"/>
              <a:t>Recommendation System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Collaborative filtering (item-item based)</a:t>
            </a:r>
            <a:endParaRPr sz="2000"/>
          </a:p>
          <a:p>
            <a: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Data massaging for collaborative filtering.</a:t>
            </a:r>
            <a:endParaRPr sz="2000"/>
          </a:p>
          <a:p>
            <a: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Data prediction using spark.</a:t>
            </a:r>
            <a:endParaRPr sz="2000"/>
          </a:p>
          <a:p>
            <a: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RMSE [80% training, 20% test]</a:t>
            </a:r>
            <a:endParaRPr sz="2000"/>
          </a:p>
          <a:p>
            <a: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Our recommendation model predicts the user’s rating for a business with 85.6% accuracy.</a:t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Experiments / Methods</a:t>
            </a:r>
            <a:endParaRPr/>
          </a:p>
        </p:txBody>
      </p:sp>
      <p:sp>
        <p:nvSpPr>
          <p:cNvPr id="1299" name="Shape 1299"/>
          <p:cNvSpPr txBox="1">
            <a:spLocks noGrp="1"/>
          </p:cNvSpPr>
          <p:nvPr>
            <p:ph type="body" idx="1"/>
          </p:nvPr>
        </p:nvSpPr>
        <p:spPr>
          <a:xfrm>
            <a:off x="197825" y="1095400"/>
            <a:ext cx="8634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Clustering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Cluster Businesses on basis of categories</a:t>
            </a:r>
            <a:br>
              <a:rPr lang="en" sz="2000"/>
            </a:br>
            <a:endParaRPr sz="2000"/>
          </a:p>
        </p:txBody>
      </p:sp>
      <p:graphicFrame>
        <p:nvGraphicFramePr>
          <p:cNvPr id="1300" name="Shape 1300"/>
          <p:cNvGraphicFramePr/>
          <p:nvPr/>
        </p:nvGraphicFramePr>
        <p:xfrm>
          <a:off x="5753875" y="730125"/>
          <a:ext cx="3257550" cy="3779520"/>
        </p:xfrm>
        <a:graphic>
          <a:graphicData uri="http://schemas.openxmlformats.org/drawingml/2006/table">
            <a:tbl>
              <a:tblPr>
                <a:noFill/>
                <a:tableStyleId>{CD3BF670-2BBB-429F-B74C-7C92B341FD7D}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['Auto Repair', 'Automotive', 'Tires', 'Car Dealers',]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['Pizza', 'Restaurants', 'Food', 'Ice Cream &amp; Frozen Yogurt', 'Delis', 'Breakfast &amp; Brunch', 'Diners', ..]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['Professional Services', 'Arts &amp; Entertainment', 'Shopping', 'Video/Film Production', 'Photography Stores &amp; Services', ..]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['Health &amp; Medical', 'Dentists', 'Orthodontists', 'General Dentistry', 'Cosmetic Dentists', ..]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['Local Services', 'Preschools', 'Education', 'Child Care &amp; Day Care', 'Elementary Schools', ..]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9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['Arts &amp; Entertainment', 'Venues &amp; Event Spaces', 'Parks', 'Active Life', 'Botanical Gardens', 'Event Planning &amp; Services', ..]</a:t>
                      </a:r>
                      <a:endParaRPr sz="11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01" name="Shape 1301" descr="Screen Shot 2016-12-16 at 11.25.04 PM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75" y="1999525"/>
            <a:ext cx="4501825" cy="26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Exploration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Word Cloud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Geographical Analysis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Reviews per category</a:t>
            </a:r>
            <a:br>
              <a:rPr lang="en" sz="1600"/>
            </a:br>
            <a:endParaRPr sz="16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Recommendation System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Accuracy of 85.6%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RMSE 14.4%</a:t>
            </a:r>
            <a:br>
              <a:rPr lang="en" sz="1600"/>
            </a:br>
            <a:endParaRPr sz="16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Clustering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18 clusters using elbow method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</a:t>
            </a:r>
            <a:endParaRPr/>
          </a:p>
        </p:txBody>
      </p:sp>
      <p:sp>
        <p:nvSpPr>
          <p:cNvPr id="1313" name="Shape 131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Data massaging - Aman, Anirudh</a:t>
            </a:r>
            <a:br>
              <a:rPr lang="en"/>
            </a:b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exploration - Aman, Nafisa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Text analysis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Geographical representation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Histogram</a:t>
            </a:r>
            <a:br>
              <a:rPr lang="en" sz="1600"/>
            </a:br>
            <a:endParaRPr sz="16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Recommendation System - Anirudh, Rahool</a:t>
            </a:r>
            <a:br>
              <a:rPr lang="en"/>
            </a:b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Clustering - Anirudh, Nafisa</a:t>
            </a:r>
            <a:endParaRPr sz="2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thus aim to achieve the following :</a:t>
            </a:r>
            <a:endParaRPr sz="2000"/>
          </a:p>
          <a:p>
            <a:pPr marL="457200" lvl="0" indent="-3556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We used spark, text analysis, K-means clustering, dimensionality reduction, collaborative filtering.</a:t>
            </a:r>
            <a:br>
              <a:rPr lang="en" sz="2000"/>
            </a:br>
            <a:endParaRPr sz="2000"/>
          </a:p>
          <a:p>
            <a:pPr marL="457200" lvl="0" indent="-355600" rtl="0"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explorations to gain insights into data and clustering.</a:t>
            </a:r>
            <a:br>
              <a:rPr lang="en" sz="2000"/>
            </a:b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 recommendation engine that recommends restaurants based on the user profile.</a:t>
            </a:r>
            <a:endParaRPr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25" name="Shape 13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http://searchengineland.com/why-siri-yelp-google-maps-iphone-4s-96976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https://www.yelp.com/dataset_challenge/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/ EXPERIMENTS</a:t>
            </a:r>
            <a:endParaRPr/>
          </a:p>
        </p:txBody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Do disputed payments indicate something about the neighborhood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How does the tipping rate change according to location and/or peak times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What are the Frequent Pick-up Drop-off points and how they relate to specific times of a year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Do people travel in groups during festive seasons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  <p:pic>
        <p:nvPicPr>
          <p:cNvPr id="841" name="Shape 841" descr="building-dispute-brisbane-ql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350" y="1152475"/>
            <a:ext cx="1063775" cy="10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 descr="12948692-yellow-city-background-with-family-and-taxi-car-silhouette-Stock-Vecto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600" y="3878600"/>
            <a:ext cx="1211401" cy="12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>
            <a:spLocks noGrp="1"/>
          </p:cNvSpPr>
          <p:nvPr>
            <p:ph type="title"/>
          </p:nvPr>
        </p:nvSpPr>
        <p:spPr>
          <a:xfrm>
            <a:off x="361200" y="1107025"/>
            <a:ext cx="5663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300" b="1" i="0" u="none" strike="noStrike" cap="none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						Data Sentinels	</a:t>
            </a:r>
            <a:endParaRPr sz="1100"/>
          </a:p>
        </p:txBody>
      </p:sp>
      <p:sp>
        <p:nvSpPr>
          <p:cNvPr id="1336" name="Shape 1336"/>
          <p:cNvSpPr txBox="1">
            <a:spLocks noGrp="1"/>
          </p:cNvSpPr>
          <p:nvPr>
            <p:ph type="subTitle" idx="1"/>
          </p:nvPr>
        </p:nvSpPr>
        <p:spPr>
          <a:xfrm>
            <a:off x="628763" y="2135029"/>
            <a:ext cx="7886475" cy="138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0" i="0" u="none" strike="noStrike" cap="non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Amit Gupta, Adarsh Kashyap, Kanishta Agarwal,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0" i="0" u="none" strike="noStrike" cap="non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Gayathri Shivakumar</a:t>
            </a:r>
            <a:endParaRPr sz="1100"/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 b="0" i="0" u="none" strike="noStrike" cap="none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/>
        </p:nvSpPr>
        <p:spPr>
          <a:xfrm>
            <a:off x="1143116" y="869403"/>
            <a:ext cx="6857775" cy="179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Domain classification and Sentiment analysis of tweets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5428" y="2538075"/>
            <a:ext cx="2533143" cy="1481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Shape 1347" descr="twitter2-720x540.jpg"/>
          <p:cNvPicPr preferRelativeResize="0"/>
          <p:nvPr/>
        </p:nvPicPr>
        <p:blipFill rotWithShape="1">
          <a:blip r:embed="rId3">
            <a:alphaModFix/>
          </a:blip>
          <a:srcRect r="-34426" b="-34426"/>
          <a:stretch/>
        </p:blipFill>
        <p:spPr>
          <a:xfrm>
            <a:off x="6718041" y="3065107"/>
            <a:ext cx="2610238" cy="2203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 txBox="1"/>
          <p:nvPr/>
        </p:nvSpPr>
        <p:spPr>
          <a:xfrm>
            <a:off x="628559" y="301772"/>
            <a:ext cx="7886475" cy="437850"/>
          </a:xfrm>
          <a:prstGeom prst="rect">
            <a:avLst/>
          </a:prstGeom>
          <a:noFill/>
          <a:ln w="9525" cap="flat" cmpd="sng">
            <a:solidFill>
              <a:srgbClr val="FF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Big picture Scope</a:t>
            </a:r>
            <a:endParaRPr sz="1100"/>
          </a:p>
        </p:txBody>
      </p:sp>
      <p:sp>
        <p:nvSpPr>
          <p:cNvPr id="1349" name="Shape 1349"/>
          <p:cNvSpPr txBox="1"/>
          <p:nvPr/>
        </p:nvSpPr>
        <p:spPr>
          <a:xfrm>
            <a:off x="628559" y="883709"/>
            <a:ext cx="7886429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Intention - Classify the domain of the tweet and also understand the sentiment involved in the tweet posted by a user.</a:t>
            </a:r>
            <a:endParaRPr sz="110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Domains that we have considered for this project are Sports and Politics.</a:t>
            </a:r>
            <a:endParaRPr sz="110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 are classified into positive sentiment tweet and negative sentiment tweet.</a:t>
            </a:r>
            <a:endParaRPr sz="1100"/>
          </a:p>
          <a:p>
            <a:pPr marL="177800" marR="0" lvl="0" indent="-76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is also called opinion mining.</a:t>
            </a:r>
            <a:endParaRPr sz="110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Opinions of the mass has huge value, many companies use this method to understand reaction of people about a product or software that they release to the market.</a:t>
            </a:r>
            <a:endParaRPr sz="110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628559" y="252785"/>
            <a:ext cx="7886429" cy="437939"/>
          </a:xfrm>
          <a:prstGeom prst="rect">
            <a:avLst/>
          </a:prstGeom>
          <a:noFill/>
          <a:ln w="9525" cap="flat" cmpd="sng">
            <a:solidFill>
              <a:srgbClr val="FF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Motivation</a:t>
            </a:r>
            <a:endParaRPr sz="1100"/>
          </a:p>
        </p:txBody>
      </p:sp>
      <p:sp>
        <p:nvSpPr>
          <p:cNvPr id="1355" name="Shape 1355"/>
          <p:cNvSpPr txBox="1"/>
          <p:nvPr/>
        </p:nvSpPr>
        <p:spPr>
          <a:xfrm>
            <a:off x="569067" y="883709"/>
            <a:ext cx="7945922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media content, like  twitter includes rich structured content.</a:t>
            </a:r>
            <a:endParaRPr sz="1100"/>
          </a:p>
          <a:p>
            <a:pPr marL="1778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Useful information related to the person communicating, location, tag names are available. 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Twitter, platform for  people to express opinion about almost every single topic.</a:t>
            </a:r>
            <a:b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About 240+ million active users, almost  500 million tweets generated everyday. Imagine how much of data is available out there!!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Huge scope for application of big data techniques learnt during the course.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 of the mass matters</a:t>
            </a:r>
            <a:endParaRPr sz="1100"/>
          </a:p>
          <a:p>
            <a:pPr marL="622300" marR="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 of people towards political party</a:t>
            </a:r>
            <a:endParaRPr sz="1100"/>
          </a:p>
          <a:p>
            <a:pPr marL="622300" marR="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Reviews of products released by a company</a:t>
            </a:r>
            <a:endParaRPr sz="1100"/>
          </a:p>
          <a:p>
            <a:pPr marL="622300" marR="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Understanding sentiment of people towards a particular type of music.</a:t>
            </a:r>
            <a:endParaRPr sz="1100"/>
          </a:p>
          <a:p>
            <a:pPr marL="406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Shape 1356"/>
          <p:cNvSpPr txBox="1"/>
          <p:nvPr/>
        </p:nvSpPr>
        <p:spPr>
          <a:xfrm>
            <a:off x="1811231" y="1845263"/>
            <a:ext cx="5763825" cy="67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 txBox="1"/>
          <p:nvPr/>
        </p:nvSpPr>
        <p:spPr>
          <a:xfrm>
            <a:off x="628559" y="252785"/>
            <a:ext cx="7886429" cy="437939"/>
          </a:xfrm>
          <a:prstGeom prst="rect">
            <a:avLst/>
          </a:prstGeom>
          <a:noFill/>
          <a:ln w="9525" cap="flat" cmpd="sng">
            <a:solidFill>
              <a:srgbClr val="FF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Data and features</a:t>
            </a:r>
            <a:endParaRPr sz="1100"/>
          </a:p>
        </p:txBody>
      </p:sp>
      <p:sp>
        <p:nvSpPr>
          <p:cNvPr id="1362" name="Shape 1362"/>
          <p:cNvSpPr txBox="1"/>
          <p:nvPr/>
        </p:nvSpPr>
        <p:spPr>
          <a:xfrm>
            <a:off x="174949" y="883709"/>
            <a:ext cx="8340040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064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Features :</a:t>
            </a:r>
            <a:endParaRPr sz="1100"/>
          </a:p>
          <a:p>
            <a:pPr marL="4064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660400" marR="0" lvl="1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every unique word we get after pre-processing the training data is a feature for the classifier, we had set the feature limit to 10,000 for both the classifiers.</a:t>
            </a:r>
            <a:endParaRPr sz="1100"/>
          </a:p>
          <a:p>
            <a:pPr marL="660400" marR="0" lvl="1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used ‘Bloom Filter’ to filter the tweets initially and we have used about 1300+ features to train the bloom filter.</a:t>
            </a:r>
            <a:endParaRPr sz="1100"/>
          </a:p>
          <a:p>
            <a:pPr marL="660400" marR="0" lvl="1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Emoticons are used as a part of the features.</a:t>
            </a:r>
            <a:endParaRPr sz="1100"/>
          </a:p>
          <a:p>
            <a:pPr marL="4064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64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Data :</a:t>
            </a:r>
            <a:endParaRPr sz="1100"/>
          </a:p>
          <a:p>
            <a:pPr marL="4064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749300" marR="0" lvl="1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set for emoticons had about 32,50,000 pre classified tweets, which is about 500 MB</a:t>
            </a:r>
            <a:endParaRPr sz="1100"/>
          </a:p>
          <a:p>
            <a:pPr marL="749300" marR="0" lvl="1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set for domain had about 3,00,000 tweets.</a:t>
            </a:r>
            <a:endParaRPr sz="1100"/>
          </a:p>
          <a:p>
            <a:pPr marL="749300" marR="0" lvl="1" indent="-349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Tested the domain and sentiment classification on about 500000 tweets which we streamed past two days.</a:t>
            </a:r>
            <a:endParaRPr sz="1100"/>
          </a:p>
          <a:p>
            <a:pPr marL="660400" marR="0" lvl="1" indent="-165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marR="0" lvl="1" indent="-165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Methods</a:t>
            </a:r>
            <a:endParaRPr sz="27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368" name="Shape 1368"/>
          <p:cNvGrpSpPr/>
          <p:nvPr/>
        </p:nvGrpSpPr>
        <p:grpSpPr>
          <a:xfrm>
            <a:off x="450712" y="229487"/>
            <a:ext cx="8242123" cy="4007209"/>
            <a:chOff x="600949" y="305982"/>
            <a:chExt cx="10989497" cy="5342946"/>
          </a:xfrm>
        </p:grpSpPr>
        <p:grpSp>
          <p:nvGrpSpPr>
            <p:cNvPr id="1369" name="Shape 1369"/>
            <p:cNvGrpSpPr/>
            <p:nvPr/>
          </p:nvGrpSpPr>
          <p:grpSpPr>
            <a:xfrm>
              <a:off x="600949" y="2294639"/>
              <a:ext cx="10989497" cy="3354289"/>
              <a:chOff x="374328" y="1791183"/>
              <a:chExt cx="10989497" cy="3354289"/>
            </a:xfrm>
          </p:grpSpPr>
          <p:grpSp>
            <p:nvGrpSpPr>
              <p:cNvPr id="1370" name="Shape 1370"/>
              <p:cNvGrpSpPr/>
              <p:nvPr/>
            </p:nvGrpSpPr>
            <p:grpSpPr>
              <a:xfrm>
                <a:off x="3696510" y="1791183"/>
                <a:ext cx="7667315" cy="3354289"/>
                <a:chOff x="1894158" y="3216666"/>
                <a:chExt cx="8555268" cy="3571486"/>
              </a:xfrm>
            </p:grpSpPr>
            <p:sp>
              <p:nvSpPr>
                <p:cNvPr id="1371" name="Shape 1371"/>
                <p:cNvSpPr txBox="1"/>
                <p:nvPr/>
              </p:nvSpPr>
              <p:spPr>
                <a:xfrm>
                  <a:off x="2154957" y="6449598"/>
                  <a:ext cx="174583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44061"/>
                    </a:buClr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24406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Tweets to classify</a:t>
                  </a:r>
                  <a:endParaRPr sz="1100"/>
                </a:p>
              </p:txBody>
            </p:sp>
            <p:sp>
              <p:nvSpPr>
                <p:cNvPr id="1372" name="Shape 1372"/>
                <p:cNvSpPr txBox="1"/>
                <p:nvPr/>
              </p:nvSpPr>
              <p:spPr>
                <a:xfrm>
                  <a:off x="8206911" y="6280321"/>
                  <a:ext cx="2242515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44061"/>
                    </a:buClr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24406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 data for politics</a:t>
                  </a:r>
                  <a:endParaRPr sz="1100"/>
                </a:p>
              </p:txBody>
            </p:sp>
            <p:grpSp>
              <p:nvGrpSpPr>
                <p:cNvPr id="1373" name="Shape 1373"/>
                <p:cNvGrpSpPr/>
                <p:nvPr/>
              </p:nvGrpSpPr>
              <p:grpSpPr>
                <a:xfrm>
                  <a:off x="1894158" y="3216666"/>
                  <a:ext cx="8257168" cy="3402209"/>
                  <a:chOff x="1894158" y="3216666"/>
                  <a:chExt cx="8257168" cy="3402209"/>
                </a:xfrm>
              </p:grpSpPr>
              <p:pic>
                <p:nvPicPr>
                  <p:cNvPr id="1374" name="Shape 137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894158" y="3216666"/>
                    <a:ext cx="3308646" cy="21238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75" name="Shape 1375" descr="https://lh6.googleusercontent.com/pnSWFaFHhViqeN7O4OYso3EiVczCbHijoKGHoqcuRD-Ylwfd2aVipoQceViN9V3m3Z2jm58HAQVOaOnSoA6-VzwAHUamo-09HgeYxq0FnMpKXvRNEWjzchA7a9b4k_zRaKVl3lz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262498" y="3216666"/>
                    <a:ext cx="3888828" cy="19255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76" name="Shape 1376"/>
                  <p:cNvSpPr/>
                  <p:nvPr/>
                </p:nvSpPr>
                <p:spPr>
                  <a:xfrm>
                    <a:off x="3064213" y="5142207"/>
                    <a:ext cx="252919" cy="480380"/>
                  </a:xfrm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7" name="Shape 1377"/>
                  <p:cNvSpPr/>
                  <p:nvPr/>
                </p:nvSpPr>
                <p:spPr>
                  <a:xfrm>
                    <a:off x="2733472" y="5797685"/>
                    <a:ext cx="875489" cy="661481"/>
                  </a:xfrm>
                  <a:prstGeom prst="flowChartMagneticDisk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8" name="Shape 1378"/>
                  <p:cNvSpPr/>
                  <p:nvPr/>
                </p:nvSpPr>
                <p:spPr>
                  <a:xfrm>
                    <a:off x="6909890" y="5586267"/>
                    <a:ext cx="875489" cy="661481"/>
                  </a:xfrm>
                  <a:prstGeom prst="flowChartMagneticDisk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9" name="Shape 1379"/>
                  <p:cNvSpPr/>
                  <p:nvPr/>
                </p:nvSpPr>
                <p:spPr>
                  <a:xfrm>
                    <a:off x="8727844" y="5586266"/>
                    <a:ext cx="875489" cy="661481"/>
                  </a:xfrm>
                  <a:prstGeom prst="flowChartMagneticDisk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0" name="Shape 1380"/>
                  <p:cNvSpPr txBox="1"/>
                  <p:nvPr/>
                </p:nvSpPr>
                <p:spPr>
                  <a:xfrm>
                    <a:off x="6155943" y="6280321"/>
                    <a:ext cx="217742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44061"/>
                      </a:buClr>
                      <a:buFont typeface="Arial"/>
                      <a:buNone/>
                    </a:pPr>
                    <a:r>
                      <a:rPr lang="en" sz="1200" b="0" i="0" u="none" strike="noStrike" cap="non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Training data  for sports</a:t>
                    </a:r>
                    <a:endParaRPr sz="1100"/>
                  </a:p>
                </p:txBody>
              </p:sp>
              <p:sp>
                <p:nvSpPr>
                  <p:cNvPr id="1381" name="Shape 1381"/>
                  <p:cNvSpPr/>
                  <p:nvPr/>
                </p:nvSpPr>
                <p:spPr>
                  <a:xfrm>
                    <a:off x="8080452" y="5142207"/>
                    <a:ext cx="252919" cy="480380"/>
                  </a:xfrm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2" name="Shape 1382"/>
                  <p:cNvSpPr/>
                  <p:nvPr/>
                </p:nvSpPr>
                <p:spPr>
                  <a:xfrm>
                    <a:off x="5282119" y="4134254"/>
                    <a:ext cx="749030" cy="180571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2"/>
                  </a:solidFill>
                  <a:ln w="25400" cap="flat" cmpd="sng">
                    <a:solidFill>
                      <a:srgbClr val="8C3A3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1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pic>
            <p:nvPicPr>
              <p:cNvPr id="1383" name="Shape 138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74328" y="1922746"/>
                <a:ext cx="2372474" cy="1545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4" name="Shape 1384"/>
              <p:cNvSpPr/>
              <p:nvPr/>
            </p:nvSpPr>
            <p:spPr>
              <a:xfrm>
                <a:off x="3031628" y="2731596"/>
                <a:ext cx="561214" cy="16966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25400" cap="flat" cmpd="sng">
                <a:solidFill>
                  <a:srgbClr val="8C3A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85" name="Shape 138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25371" y="305982"/>
              <a:ext cx="3110621" cy="192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Shape 1386"/>
            <p:cNvSpPr/>
            <p:nvPr/>
          </p:nvSpPr>
          <p:spPr>
            <a:xfrm>
              <a:off x="9515988" y="1994168"/>
              <a:ext cx="113333" cy="18203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Methods cont..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Shape 1392"/>
          <p:cNvSpPr txBox="1"/>
          <p:nvPr/>
        </p:nvSpPr>
        <p:spPr>
          <a:xfrm>
            <a:off x="4473038" y="714488"/>
            <a:ext cx="380250" cy="29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Shape 1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188" y="599751"/>
            <a:ext cx="5473158" cy="412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Shape 1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5513" y="3490313"/>
            <a:ext cx="2068387" cy="147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Shape 1399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Team work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Shape 1400"/>
          <p:cNvSpPr txBox="1"/>
          <p:nvPr/>
        </p:nvSpPr>
        <p:spPr>
          <a:xfrm>
            <a:off x="569067" y="883709"/>
            <a:ext cx="7945922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Tweet streaming – Kanishta Agarwal</a:t>
            </a:r>
            <a:endParaRPr sz="1100"/>
          </a:p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Pre-processing and collecting training set – Kanishta Agarwal and Amit Gupta</a:t>
            </a:r>
            <a:endParaRPr sz="1100"/>
          </a:p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Bloom filter implementation – Amit Gupta</a:t>
            </a:r>
            <a:endParaRPr sz="1100"/>
          </a:p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Naïve Bayes and SVM implementation and analysis – Adarsh , Gayathri</a:t>
            </a:r>
            <a:endParaRPr sz="1100"/>
          </a:p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and output representation – Gayathri</a:t>
            </a:r>
            <a:endParaRPr sz="1100"/>
          </a:p>
          <a:p>
            <a:pPr marL="660400" marR="0" lvl="1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Report and presentations slides – All of us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Results and analysis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06" name="Shape 1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559" y="1375096"/>
            <a:ext cx="3479006" cy="272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Shape 1407"/>
          <p:cNvSpPr txBox="1"/>
          <p:nvPr/>
        </p:nvSpPr>
        <p:spPr>
          <a:xfrm>
            <a:off x="1165088" y="4158575"/>
            <a:ext cx="240594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actually generated by the code</a:t>
            </a:r>
            <a:endParaRPr sz="1100"/>
          </a:p>
        </p:txBody>
      </p:sp>
      <p:pic>
        <p:nvPicPr>
          <p:cNvPr id="1408" name="Shape 1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441" y="1096542"/>
            <a:ext cx="3895015" cy="317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Shape 1409"/>
          <p:cNvSpPr txBox="1"/>
          <p:nvPr/>
        </p:nvSpPr>
        <p:spPr>
          <a:xfrm>
            <a:off x="5751680" y="4273990"/>
            <a:ext cx="223643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accuracy comparison</a:t>
            </a:r>
            <a:endParaRPr sz="1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655" y="2787311"/>
            <a:ext cx="2946569" cy="22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Shape 1415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Results and analysis cont..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16" name="Shape 1416" descr="Screenshot from 2016-12-17 12-34-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348" y="1023786"/>
            <a:ext cx="4026127" cy="16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17" name="Shape 1417" descr="Screenshot from 2016-12-17 12-34-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6009" y="2962073"/>
            <a:ext cx="3953620" cy="169990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18" name="Shape 14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048" y="809828"/>
            <a:ext cx="2823454" cy="197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>
            <a:off x="4705755" y="1787458"/>
            <a:ext cx="379379" cy="1605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4100209" y="3611393"/>
            <a:ext cx="401266" cy="16050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OBSERVATIONS / EXPERIMENTS</a:t>
            </a:r>
            <a:endParaRPr/>
          </a:p>
        </p:txBody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Do people in affluent neighborhoods really tip higher  (or are they meagre ?)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How much should you tip given a ride / location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>
                <a:solidFill>
                  <a:srgbClr val="191919"/>
                </a:solidFill>
                <a:highlight>
                  <a:srgbClr val="FFFFFF"/>
                </a:highlight>
              </a:rPr>
              <a:t>By how much will taxi fares increase in the subsequent year ?</a:t>
            </a: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  <p:pic>
        <p:nvPicPr>
          <p:cNvPr id="849" name="Shape 849" descr="tax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25" y="2595663"/>
            <a:ext cx="28575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Shape 850" descr="v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025" y="2524238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Shape 1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559" y="1227152"/>
            <a:ext cx="3872176" cy="290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Shape 1426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Results and analysis cont..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3024" y="122632"/>
            <a:ext cx="2750857" cy="490914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8" name="Shape 1428"/>
          <p:cNvSpPr/>
          <p:nvPr/>
        </p:nvSpPr>
        <p:spPr>
          <a:xfrm>
            <a:off x="4764122" y="2247089"/>
            <a:ext cx="539885" cy="21157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Results and analysis cont..</a:t>
            </a:r>
            <a:endParaRPr sz="2400" b="0" i="0" u="none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34" name="Shape 1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724" y="1198207"/>
            <a:ext cx="5864099" cy="133171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409" y="2924744"/>
            <a:ext cx="7498730" cy="136600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Concepts Covered</a:t>
            </a:r>
            <a:endParaRPr sz="1100"/>
          </a:p>
        </p:txBody>
      </p:sp>
      <p:sp>
        <p:nvSpPr>
          <p:cNvPr id="1441" name="Shape 1441"/>
          <p:cNvSpPr txBox="1"/>
          <p:nvPr/>
        </p:nvSpPr>
        <p:spPr>
          <a:xfrm>
            <a:off x="766856" y="1006369"/>
            <a:ext cx="8688150" cy="214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 data analysis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Map Reduce/Spark</a:t>
            </a:r>
            <a:endParaRPr sz="110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Filtering domains(Music/politics) 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Bloom filter</a:t>
            </a:r>
            <a:endParaRPr sz="110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 of Tweets</a:t>
            </a: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Naive Bayes classifier, Support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Vector Machine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Streaming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2" name="Shape 1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4713" y="623099"/>
            <a:ext cx="1507500" cy="80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2069" y="1455488"/>
            <a:ext cx="1507495" cy="13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1667" y="2804438"/>
            <a:ext cx="2897501" cy="13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/>
          <p:nvPr/>
        </p:nvSpPr>
        <p:spPr>
          <a:xfrm>
            <a:off x="628559" y="273779"/>
            <a:ext cx="7886429" cy="43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mbria"/>
              <a:buNone/>
            </a:pPr>
            <a:r>
              <a:rPr lang="en" sz="2700" b="0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1100"/>
          </a:p>
        </p:txBody>
      </p:sp>
      <p:sp>
        <p:nvSpPr>
          <p:cNvPr id="1450" name="Shape 1450"/>
          <p:cNvSpPr txBox="1"/>
          <p:nvPr/>
        </p:nvSpPr>
        <p:spPr>
          <a:xfrm>
            <a:off x="498731" y="787782"/>
            <a:ext cx="8489025" cy="263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302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 goal - Understood intricacies of classifiers, filters, data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platforms</a:t>
            </a:r>
            <a:b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classification and sentiment - both classifiers performed reasonably well.</a:t>
            </a:r>
            <a:endParaRPr sz="1100"/>
          </a:p>
          <a:p>
            <a:pPr marL="3302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 Bayes falls behind when less training set, but at par with SVM for very large data.</a:t>
            </a:r>
            <a:endParaRPr sz="1100"/>
          </a:p>
          <a:p>
            <a:pPr marL="3302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of domain classification - Not satisfactory, since words used as filter by bloom filter were ambiguous and not adequate.</a:t>
            </a:r>
            <a:endParaRPr sz="1100"/>
          </a:p>
          <a:p>
            <a:pPr marL="3302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02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-Satisfactory, owing to the aforementioned constraints.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1" name="Shape 1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367" y="3209899"/>
            <a:ext cx="2195648" cy="155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>
            <a:spLocks noGrp="1"/>
          </p:cNvSpPr>
          <p:nvPr>
            <p:ph type="subTitle" idx="1"/>
          </p:nvPr>
        </p:nvSpPr>
        <p:spPr>
          <a:xfrm>
            <a:off x="3525715" y="858318"/>
            <a:ext cx="2037663" cy="32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Bookworms’ Buddy</a:t>
            </a:r>
            <a:endParaRPr/>
          </a:p>
        </p:txBody>
      </p:sp>
      <p:sp>
        <p:nvSpPr>
          <p:cNvPr id="1462" name="Shape 14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Buffs: Vijay Teja Gottipati, Varsha Venkatesh, Sadhana Kumaravel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>
            <a:spLocks noGrp="1"/>
          </p:cNvSpPr>
          <p:nvPr>
            <p:ph type="title"/>
          </p:nvPr>
        </p:nvSpPr>
        <p:spPr>
          <a:xfrm>
            <a:off x="1499075" y="1935300"/>
            <a:ext cx="5324100" cy="12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Recommender system for books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468" name="Shape 1468"/>
          <p:cNvSpPr txBox="1"/>
          <p:nvPr/>
        </p:nvSpPr>
        <p:spPr>
          <a:xfrm>
            <a:off x="1888425" y="3291850"/>
            <a:ext cx="60999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...because there are way too many books out there to choose from!</a:t>
            </a:r>
            <a:endParaRPr/>
          </a:p>
        </p:txBody>
      </p:sp>
      <p:sp>
        <p:nvSpPr>
          <p:cNvPr id="1469" name="Shape 1469"/>
          <p:cNvSpPr txBox="1"/>
          <p:nvPr/>
        </p:nvSpPr>
        <p:spPr>
          <a:xfrm>
            <a:off x="5462700" y="3824975"/>
            <a:ext cx="36813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 Buffs: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Varsha Venkatesh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Sadhana Kumaravel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Vijay Teja Gottipati</a:t>
            </a:r>
            <a:endParaRPr sz="1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>
            <a:spLocks noGrp="1"/>
          </p:cNvSpPr>
          <p:nvPr>
            <p:ph type="body" idx="1"/>
          </p:nvPr>
        </p:nvSpPr>
        <p:spPr>
          <a:xfrm>
            <a:off x="401700" y="6672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Still rely on word of mouth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Long Tail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Shape 1475"/>
          <p:cNvSpPr txBox="1">
            <a:spLocks noGrp="1"/>
          </p:cNvSpPr>
          <p:nvPr>
            <p:ph type="title"/>
          </p:nvPr>
        </p:nvSpPr>
        <p:spPr>
          <a:xfrm>
            <a:off x="401800" y="558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Why should anyone care?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76" name="Shape 1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00" y="2270125"/>
            <a:ext cx="3511570" cy="22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 descr="newplot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75" y="2033675"/>
            <a:ext cx="3933626" cy="252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/>
          <p:nvPr/>
        </p:nvSpPr>
        <p:spPr>
          <a:xfrm>
            <a:off x="4556575" y="1131150"/>
            <a:ext cx="3891600" cy="2571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Shape 1483"/>
          <p:cNvSpPr txBox="1">
            <a:spLocks noGrp="1"/>
          </p:cNvSpPr>
          <p:nvPr>
            <p:ph type="ctrTitle" idx="4294967295"/>
          </p:nvPr>
        </p:nvSpPr>
        <p:spPr>
          <a:xfrm>
            <a:off x="1376575" y="1049950"/>
            <a:ext cx="3402600" cy="18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~2 Million Books</a:t>
            </a:r>
            <a:endParaRPr sz="30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~8 Million Users</a:t>
            </a:r>
            <a:endParaRPr sz="30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~22 Million Reviews</a:t>
            </a:r>
            <a:endParaRPr sz="30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~19 GB Data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84" name="Shape 1484"/>
          <p:cNvSpPr txBox="1">
            <a:spLocks noGrp="1"/>
          </p:cNvSpPr>
          <p:nvPr>
            <p:ph type="subTitle" idx="4294967295"/>
          </p:nvPr>
        </p:nvSpPr>
        <p:spPr>
          <a:xfrm>
            <a:off x="1544875" y="2834550"/>
            <a:ext cx="30117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i="1">
                <a:solidFill>
                  <a:schemeClr val="dk2"/>
                </a:solidFill>
              </a:rPr>
              <a:t>That calls for </a:t>
            </a:r>
            <a:r>
              <a:rPr lang="en" sz="2000" b="1" i="1">
                <a:solidFill>
                  <a:schemeClr val="dk2"/>
                </a:solidFill>
              </a:rPr>
              <a:t>big data </a:t>
            </a:r>
            <a:r>
              <a:rPr lang="en" sz="2000" i="1">
                <a:solidFill>
                  <a:schemeClr val="dk2"/>
                </a:solidFill>
              </a:rPr>
              <a:t>concepts</a:t>
            </a:r>
            <a:endParaRPr sz="2000" i="1">
              <a:solidFill>
                <a:schemeClr val="dk2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/>
          </a:p>
        </p:txBody>
      </p:sp>
      <p:pic>
        <p:nvPicPr>
          <p:cNvPr id="1485" name="Shape 1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88" y="1293275"/>
            <a:ext cx="3553425" cy="2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Description - Amazon Books Review dataset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1" name="Shape 1491"/>
          <p:cNvSpPr txBox="1">
            <a:spLocks noGrp="1"/>
          </p:cNvSpPr>
          <p:nvPr>
            <p:ph type="body" idx="2"/>
          </p:nvPr>
        </p:nvSpPr>
        <p:spPr>
          <a:xfrm>
            <a:off x="841000" y="1428725"/>
            <a:ext cx="6616800" cy="28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highlight>
                <a:srgbClr val="FEFEFD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"reviewerID": "A2SUAM1J3GNN3B",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"asin": "0000013714",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"reviewerName": "J. McDonald",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"helpful": [2, 3],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"reviewText": "This book is Amazing",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"overall": 5.0,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"summary": "Heavenly Highway Hymns",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"unixReviewTime": 1252800000,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"reviewTime": "09 13, 2009"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156825" y="186875"/>
            <a:ext cx="1705500" cy="5700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METHODS </a:t>
            </a:r>
            <a:endParaRPr sz="2200"/>
          </a:p>
        </p:txBody>
      </p:sp>
      <p:sp>
        <p:nvSpPr>
          <p:cNvPr id="856" name="Shape 856"/>
          <p:cNvSpPr txBox="1"/>
          <p:nvPr/>
        </p:nvSpPr>
        <p:spPr>
          <a:xfrm>
            <a:off x="238300" y="853950"/>
            <a:ext cx="83208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chemeClr val="dk1"/>
                </a:solidFill>
              </a:rPr>
              <a:t>Do people in affluent neighborhoods really tip higher ?</a:t>
            </a:r>
            <a:endParaRPr sz="180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Filtered rides with fares &gt; $150 (approx.)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Computed tip per mile grouped by boroughs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Compared with affluency of neighborhoods.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838350" y="1626600"/>
            <a:ext cx="68919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▸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Baselines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Weak - Global mean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- Account for User and Item biases</a:t>
            </a:r>
            <a:endParaRPr sz="2400"/>
          </a:p>
        </p:txBody>
      </p:sp>
      <p:sp>
        <p:nvSpPr>
          <p:cNvPr id="1497" name="Shape 149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body" idx="1"/>
          </p:nvPr>
        </p:nvSpPr>
        <p:spPr>
          <a:xfrm>
            <a:off x="838350" y="1622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▸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 based using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text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 description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3" name="Shape 15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 based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Would the recommender perform better when content from the item is utilized?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Shape 1514" descr="content 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545575"/>
            <a:ext cx="6795189" cy="43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Shape 1515"/>
          <p:cNvSpPr txBox="1">
            <a:spLocks noGrp="1"/>
          </p:cNvSpPr>
          <p:nvPr>
            <p:ph type="title"/>
          </p:nvPr>
        </p:nvSpPr>
        <p:spPr>
          <a:xfrm>
            <a:off x="707800" y="545575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 based pipeline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3668325" y="4819675"/>
            <a:ext cx="6396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</a:rPr>
              <a:t>Image source : https://buildingrecommenders.wordpress.com/2015/11/18/overview-of-recommender-algorithms-part-2/</a:t>
            </a:r>
            <a:endParaRPr sz="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Shape 1521" descr="cont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237" y="113250"/>
            <a:ext cx="9206473" cy="4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Construction of features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Shape 1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75" y="3283587"/>
            <a:ext cx="2423425" cy="12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Shape 1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450" y="3283576"/>
            <a:ext cx="2124675" cy="14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Shape 1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3951" y="3283587"/>
            <a:ext cx="2124675" cy="15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Shape 15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0338" y="3283575"/>
            <a:ext cx="1500983" cy="15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4543000" y="4697450"/>
            <a:ext cx="61626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9"/>
              </a:rPr>
              <a:t>http://beforeitsnews.com/mediadrop/uploads/2013/38/b196ad96079ab9057d45137edcfe81561cc477ce.jpg</a:t>
            </a:r>
            <a:endParaRPr sz="60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10"/>
              </a:rPr>
              <a:t>http://combiboilersleeds.com/keywords/words-1.html</a:t>
            </a:r>
            <a:endParaRPr sz="60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11"/>
              </a:rPr>
              <a:t>http://brandonrose.org/clustering</a:t>
            </a:r>
            <a:endParaRPr sz="60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</a:rPr>
              <a:t>https://www.vectorstock.com/royalty-free-vector/compress-arrows-stroke-icon-vector-8264419</a:t>
            </a:r>
            <a:endParaRPr sz="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Construction of item-item similarity matrix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838350" y="1622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pair similarity matrix is huge,similarity join scales quadratically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efficient method called</a:t>
            </a:r>
            <a:r>
              <a:rPr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Dimension Independent Matrix Square using MapReduce or DIMSUM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used to calculate similarity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▸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sampling technique to focus the computational effort on those pairs that are above the similarity threshold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>
            <a:alpha val="0"/>
          </a:srgbClr>
        </a:solidFill>
        <a:effectLst/>
      </p:bgPr>
    </p:bg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>
            <a:spLocks noGrp="1"/>
          </p:cNvSpPr>
          <p:nvPr>
            <p:ph type="title"/>
          </p:nvPr>
        </p:nvSpPr>
        <p:spPr>
          <a:xfrm>
            <a:off x="707800" y="545575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 based pipeline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39" name="Shape 1539" descr="Screen Shot 2016-12-18 at 10.55.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5" y="1031275"/>
            <a:ext cx="7315226" cy="41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Content based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5" name="Shape 154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wait...Descriptions of the books are a better source of content than reviews !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They capture the characteristics of the book more than what reviews do as reviews can be biased.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body" idx="1"/>
          </p:nvPr>
        </p:nvSpPr>
        <p:spPr>
          <a:xfrm>
            <a:off x="624075" y="1662000"/>
            <a:ext cx="68919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▸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Collaborative Filtering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Latent model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Montserrat"/>
              <a:buChar char="▹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Normalized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2" name="Shape 1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550" y="2252300"/>
            <a:ext cx="3934600" cy="205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Shape 1553"/>
          <p:cNvSpPr txBox="1"/>
          <p:nvPr/>
        </p:nvSpPr>
        <p:spPr>
          <a:xfrm>
            <a:off x="1498425" y="3362625"/>
            <a:ext cx="1663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latent model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Latent factor model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9" name="Shape 1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7925"/>
            <a:ext cx="8495524" cy="31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 txBox="1"/>
          <p:nvPr/>
        </p:nvSpPr>
        <p:spPr>
          <a:xfrm>
            <a:off x="3668325" y="4819675"/>
            <a:ext cx="6396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</a:rPr>
              <a:t>Image source : https://buildingrecommenders.wordpress.com/2015/11/18/overview-of-recommender-algorithms-part-2/</a:t>
            </a:r>
            <a:endParaRPr sz="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3800</Words>
  <Application>Microsoft Office PowerPoint</Application>
  <PresentationFormat>On-screen Show (16:9)</PresentationFormat>
  <Paragraphs>719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105</vt:i4>
      </vt:variant>
    </vt:vector>
  </HeadingPairs>
  <TitlesOfParts>
    <vt:vector size="124" baseType="lpstr">
      <vt:lpstr>Arial</vt:lpstr>
      <vt:lpstr>Tinos</vt:lpstr>
      <vt:lpstr>Open Sans</vt:lpstr>
      <vt:lpstr>PT Sans Narrow</vt:lpstr>
      <vt:lpstr>Montserrat</vt:lpstr>
      <vt:lpstr>Calibri</vt:lpstr>
      <vt:lpstr>Times New Roman</vt:lpstr>
      <vt:lpstr>Courier New</vt:lpstr>
      <vt:lpstr>Cambria</vt:lpstr>
      <vt:lpstr>Karla</vt:lpstr>
      <vt:lpstr>Old Standard TT</vt:lpstr>
      <vt:lpstr>Roboto</vt:lpstr>
      <vt:lpstr>Verdana</vt:lpstr>
      <vt:lpstr>Simple Light</vt:lpstr>
      <vt:lpstr>Paperback</vt:lpstr>
      <vt:lpstr>Office Theme</vt:lpstr>
      <vt:lpstr>Office Theme</vt:lpstr>
      <vt:lpstr>Arvirargus template</vt:lpstr>
      <vt:lpstr>Tropic</vt:lpstr>
      <vt:lpstr>DATA ANALYSIS OF NYC CAB SERVICES</vt:lpstr>
      <vt:lpstr>DATA ANALYSIS OF NYC CAB SERVICES</vt:lpstr>
      <vt:lpstr>THE BIG PICTURE &amp; THE PROBLEM</vt:lpstr>
      <vt:lpstr>WHY SHOULD YOU CARE?</vt:lpstr>
      <vt:lpstr>WHY SHOULD YOU CARE?</vt:lpstr>
      <vt:lpstr>DATA DESCRIPTION</vt:lpstr>
      <vt:lpstr>OBSERVATIONS / EXPERIMENTS</vt:lpstr>
      <vt:lpstr>OBSERVATIONS / EXPERIMENTS</vt:lpstr>
      <vt:lpstr> METHODS </vt:lpstr>
      <vt:lpstr>RESULTS</vt:lpstr>
      <vt:lpstr>RESULTS</vt:lpstr>
      <vt:lpstr>METHODS</vt:lpstr>
      <vt:lpstr>RESULTS</vt:lpstr>
      <vt:lpstr> METHODS</vt:lpstr>
      <vt:lpstr>RESULTS</vt:lpstr>
      <vt:lpstr>RESULTS</vt:lpstr>
      <vt:lpstr>METHODS</vt:lpstr>
      <vt:lpstr>RESULTS</vt:lpstr>
      <vt:lpstr>METHODS / RESULTS </vt:lpstr>
      <vt:lpstr>METHODS </vt:lpstr>
      <vt:lpstr>RESULTS </vt:lpstr>
      <vt:lpstr>METHODS</vt:lpstr>
      <vt:lpstr>RESULTS</vt:lpstr>
      <vt:lpstr>DISCUSSION</vt:lpstr>
      <vt:lpstr>CONCLUSION</vt:lpstr>
      <vt:lpstr>THANK YOU </vt:lpstr>
      <vt:lpstr>Hate Trackers</vt:lpstr>
      <vt:lpstr>Background &amp; Motivation</vt:lpstr>
      <vt:lpstr>Approach and Data Description</vt:lpstr>
      <vt:lpstr>Proposed Methodology:</vt:lpstr>
      <vt:lpstr>Implemented Methodology:</vt:lpstr>
      <vt:lpstr>Teamwork</vt:lpstr>
      <vt:lpstr>Methods - Training Samples  And Weak Labeling</vt:lpstr>
      <vt:lpstr>Methods - Feature Extraction And Binary Bag of Words</vt:lpstr>
      <vt:lpstr>Methods - Training Classifier</vt:lpstr>
      <vt:lpstr>Methods - Classifying Web &amp; Performing Analysis</vt:lpstr>
      <vt:lpstr>Results -     Feature extraction model</vt:lpstr>
      <vt:lpstr>Discussion - Feature Extraction Method</vt:lpstr>
      <vt:lpstr>Results - Classifier</vt:lpstr>
      <vt:lpstr>Discussion - Training Classifier</vt:lpstr>
      <vt:lpstr>Results - Hate across domains</vt:lpstr>
      <vt:lpstr>Discussion - Bulk Classification Labeling</vt:lpstr>
      <vt:lpstr>Discussion - Implementation of Bulk Classification</vt:lpstr>
      <vt:lpstr>Conclusion &amp; Future work</vt:lpstr>
      <vt:lpstr>Trend and opinion mining from Twitter</vt:lpstr>
      <vt:lpstr>Motivation</vt:lpstr>
      <vt:lpstr>Data Description</vt:lpstr>
      <vt:lpstr>Methods</vt:lpstr>
      <vt:lpstr>Methods</vt:lpstr>
      <vt:lpstr>Methods</vt:lpstr>
      <vt:lpstr>Results / Evaluation</vt:lpstr>
      <vt:lpstr>Visualization of trend </vt:lpstr>
      <vt:lpstr>Discussion</vt:lpstr>
      <vt:lpstr>Conclusion</vt:lpstr>
      <vt:lpstr>References</vt:lpstr>
      <vt:lpstr>Restaurant Recommendation System using Yelp Dataset</vt:lpstr>
      <vt:lpstr>What is Yelp?</vt:lpstr>
      <vt:lpstr>Problem Definition/Why should people care?</vt:lpstr>
      <vt:lpstr>Data Description[2]</vt:lpstr>
      <vt:lpstr>Specific Experiments / Methods</vt:lpstr>
      <vt:lpstr>Specific Experiments / Methods</vt:lpstr>
      <vt:lpstr>Specific Experiments / Methods</vt:lpstr>
      <vt:lpstr>Specific Experiments / Methods</vt:lpstr>
      <vt:lpstr>Specific Experiments / Methods</vt:lpstr>
      <vt:lpstr>Results Summary</vt:lpstr>
      <vt:lpstr>Team Work</vt:lpstr>
      <vt:lpstr>Conclusion</vt:lpstr>
      <vt:lpstr>References</vt:lpstr>
      <vt:lpstr>Thank You.</vt:lpstr>
      <vt:lpstr>      Data Sentinels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Bookworms’ Buddy</vt:lpstr>
      <vt:lpstr>Recommender system for books</vt:lpstr>
      <vt:lpstr>Why should anyone care?</vt:lpstr>
      <vt:lpstr>~2 Million Books ~8 Million Users ~22 Million Reviews ~19 GB Data</vt:lpstr>
      <vt:lpstr>Data Description - Amazon Books Review dataset</vt:lpstr>
      <vt:lpstr>Methods</vt:lpstr>
      <vt:lpstr>Methods</vt:lpstr>
      <vt:lpstr>Content based </vt:lpstr>
      <vt:lpstr>Content based pipeline</vt:lpstr>
      <vt:lpstr>Construction of features </vt:lpstr>
      <vt:lpstr>Construction of item-item similarity matrix </vt:lpstr>
      <vt:lpstr>Content based pipeline</vt:lpstr>
      <vt:lpstr>Content based </vt:lpstr>
      <vt:lpstr>Methods</vt:lpstr>
      <vt:lpstr>Latent factor model</vt:lpstr>
      <vt:lpstr>Latent factor model</vt:lpstr>
      <vt:lpstr>Matrix factorization - ALS</vt:lpstr>
      <vt:lpstr>Latent model implementation</vt:lpstr>
      <vt:lpstr>PowerPoint Presentation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OF NYC CAB SERVICES</dc:title>
  <cp:lastModifiedBy>Sudeshna Pal</cp:lastModifiedBy>
  <cp:revision>1</cp:revision>
  <dcterms:modified xsi:type="dcterms:W3CDTF">2018-04-30T00:47:29Z</dcterms:modified>
</cp:coreProperties>
</file>